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436" r:id="rId3"/>
    <p:sldId id="429" r:id="rId4"/>
    <p:sldId id="439" r:id="rId5"/>
    <p:sldId id="397" r:id="rId6"/>
    <p:sldId id="339" r:id="rId7"/>
    <p:sldId id="400" r:id="rId8"/>
    <p:sldId id="402" r:id="rId9"/>
    <p:sldId id="415" r:id="rId10"/>
    <p:sldId id="437" r:id="rId11"/>
    <p:sldId id="420" r:id="rId12"/>
    <p:sldId id="389" r:id="rId13"/>
    <p:sldId id="446" r:id="rId14"/>
    <p:sldId id="341" r:id="rId15"/>
    <p:sldId id="351" r:id="rId16"/>
    <p:sldId id="390" r:id="rId17"/>
    <p:sldId id="391" r:id="rId18"/>
    <p:sldId id="401" r:id="rId19"/>
    <p:sldId id="359" r:id="rId20"/>
    <p:sldId id="343" r:id="rId21"/>
    <p:sldId id="367" r:id="rId22"/>
    <p:sldId id="344" r:id="rId23"/>
    <p:sldId id="345" r:id="rId24"/>
    <p:sldId id="353" r:id="rId25"/>
    <p:sldId id="423" r:id="rId26"/>
    <p:sldId id="416" r:id="rId27"/>
    <p:sldId id="350" r:id="rId28"/>
    <p:sldId id="430" r:id="rId29"/>
    <p:sldId id="442" r:id="rId30"/>
    <p:sldId id="443" r:id="rId31"/>
    <p:sldId id="444" r:id="rId32"/>
    <p:sldId id="258" r:id="rId33"/>
    <p:sldId id="307" r:id="rId34"/>
    <p:sldId id="431" r:id="rId35"/>
    <p:sldId id="263" r:id="rId36"/>
    <p:sldId id="265" r:id="rId37"/>
    <p:sldId id="266" r:id="rId38"/>
    <p:sldId id="259" r:id="rId39"/>
    <p:sldId id="432" r:id="rId40"/>
    <p:sldId id="449" r:id="rId41"/>
    <p:sldId id="347" r:id="rId42"/>
    <p:sldId id="447" r:id="rId43"/>
    <p:sldId id="448" r:id="rId44"/>
    <p:sldId id="373" r:id="rId45"/>
    <p:sldId id="405" r:id="rId46"/>
    <p:sldId id="427" r:id="rId47"/>
    <p:sldId id="426" r:id="rId48"/>
    <p:sldId id="438" r:id="rId49"/>
    <p:sldId id="406" r:id="rId50"/>
    <p:sldId id="441" r:id="rId51"/>
    <p:sldId id="440" r:id="rId52"/>
    <p:sldId id="425" r:id="rId53"/>
    <p:sldId id="445" r:id="rId54"/>
    <p:sldId id="419" r:id="rId55"/>
    <p:sldId id="424" r:id="rId56"/>
    <p:sldId id="410" r:id="rId57"/>
    <p:sldId id="316" r:id="rId58"/>
    <p:sldId id="433" r:id="rId5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Unicode MS" pitchFamily="34" charset="-128"/>
        <a:ea typeface="+mn-ea"/>
        <a:cs typeface="+mn-cs"/>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3300"/>
    <a:srgbClr val="009900"/>
    <a:srgbClr val="FFFF66"/>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p:cViewPr varScale="1">
        <p:scale>
          <a:sx n="104" d="100"/>
          <a:sy n="104" d="100"/>
        </p:scale>
        <p:origin x="204" y="13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4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slide" Target="slides/slide5.xml"/><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CD9A-F8F3-D823-7437-E625F24C2E5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03E1B4-276F-FCC9-01C9-7CC49644D45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D0F55F-819D-B4CF-9235-0C5E231FBC5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03185C0-4F31-800F-C9E2-B99D026D12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1D2429-37E9-2D39-AA34-EA0D47E8D229}"/>
              </a:ext>
            </a:extLst>
          </p:cNvPr>
          <p:cNvSpPr>
            <a:spLocks noGrp="1"/>
          </p:cNvSpPr>
          <p:nvPr>
            <p:ph type="sldNum" sz="quarter" idx="12"/>
          </p:nvPr>
        </p:nvSpPr>
        <p:spPr/>
        <p:txBody>
          <a:bodyPr/>
          <a:lstStyle>
            <a:lvl1pPr>
              <a:defRPr/>
            </a:lvl1pPr>
          </a:lstStyle>
          <a:p>
            <a:fld id="{F3980C50-ABE6-4DA9-B4F0-DD7EB6943575}" type="slidenum">
              <a:rPr lang="en-US" altLang="en-US"/>
              <a:pPr/>
              <a:t>‹#›</a:t>
            </a:fld>
            <a:endParaRPr lang="en-US" altLang="en-US"/>
          </a:p>
        </p:txBody>
      </p:sp>
    </p:spTree>
    <p:extLst>
      <p:ext uri="{BB962C8B-B14F-4D97-AF65-F5344CB8AC3E}">
        <p14:creationId xmlns:p14="http://schemas.microsoft.com/office/powerpoint/2010/main" val="189479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62A3-E760-0043-2380-D1B65EE8EF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D9B69-FA6A-3062-C003-F180766EF5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B883B-6739-1467-47A1-88973FCFA3B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2501876-DB36-9A90-B0A9-4603683747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E4004C-E02D-8DAC-AFC3-464A2592A361}"/>
              </a:ext>
            </a:extLst>
          </p:cNvPr>
          <p:cNvSpPr>
            <a:spLocks noGrp="1"/>
          </p:cNvSpPr>
          <p:nvPr>
            <p:ph type="sldNum" sz="quarter" idx="12"/>
          </p:nvPr>
        </p:nvSpPr>
        <p:spPr/>
        <p:txBody>
          <a:bodyPr/>
          <a:lstStyle>
            <a:lvl1pPr>
              <a:defRPr/>
            </a:lvl1pPr>
          </a:lstStyle>
          <a:p>
            <a:fld id="{B8E17306-4CE7-4407-838E-3FDBF768D184}" type="slidenum">
              <a:rPr lang="en-US" altLang="en-US"/>
              <a:pPr/>
              <a:t>‹#›</a:t>
            </a:fld>
            <a:endParaRPr lang="en-US" altLang="en-US"/>
          </a:p>
        </p:txBody>
      </p:sp>
    </p:spTree>
    <p:extLst>
      <p:ext uri="{BB962C8B-B14F-4D97-AF65-F5344CB8AC3E}">
        <p14:creationId xmlns:p14="http://schemas.microsoft.com/office/powerpoint/2010/main" val="300283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AD8AC1-6F31-268A-44FA-1C464FA2FBE3}"/>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02EFE-3ECB-77F2-7757-DF4956B53DCC}"/>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C3BBA-3703-ABDD-21F2-6880810ACA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6B85A86-6456-77A0-603B-DF3B45656B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9E9CA13-2640-EBDC-2CEE-1ACB031878FB}"/>
              </a:ext>
            </a:extLst>
          </p:cNvPr>
          <p:cNvSpPr>
            <a:spLocks noGrp="1"/>
          </p:cNvSpPr>
          <p:nvPr>
            <p:ph type="sldNum" sz="quarter" idx="12"/>
          </p:nvPr>
        </p:nvSpPr>
        <p:spPr/>
        <p:txBody>
          <a:bodyPr/>
          <a:lstStyle>
            <a:lvl1pPr>
              <a:defRPr/>
            </a:lvl1pPr>
          </a:lstStyle>
          <a:p>
            <a:fld id="{B8033DF1-9AA6-48C9-902B-E27424F0EABB}" type="slidenum">
              <a:rPr lang="en-US" altLang="en-US"/>
              <a:pPr/>
              <a:t>‹#›</a:t>
            </a:fld>
            <a:endParaRPr lang="en-US" altLang="en-US"/>
          </a:p>
        </p:txBody>
      </p:sp>
    </p:spTree>
    <p:extLst>
      <p:ext uri="{BB962C8B-B14F-4D97-AF65-F5344CB8AC3E}">
        <p14:creationId xmlns:p14="http://schemas.microsoft.com/office/powerpoint/2010/main" val="328621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3C8A-7769-67A3-44A0-77A693E3E53C}"/>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921E3E32-394A-4099-105B-EB8CE36BE1AB}"/>
              </a:ext>
            </a:extLst>
          </p:cNvPr>
          <p:cNvSpPr>
            <a:spLocks noGrp="1"/>
          </p:cNvSpPr>
          <p:nvPr>
            <p:ph type="clipArt" sz="half" idx="1"/>
          </p:nvPr>
        </p:nvSpPr>
        <p:spPr>
          <a:xfrm>
            <a:off x="685800" y="1981200"/>
            <a:ext cx="3810000" cy="4114800"/>
          </a:xfrm>
        </p:spPr>
        <p:txBody>
          <a:bodyPr/>
          <a:lstStyle/>
          <a:p>
            <a:endParaRPr lang="en-US"/>
          </a:p>
        </p:txBody>
      </p:sp>
      <p:sp>
        <p:nvSpPr>
          <p:cNvPr id="4" name="Text Placeholder 3">
            <a:extLst>
              <a:ext uri="{FF2B5EF4-FFF2-40B4-BE49-F238E27FC236}">
                <a16:creationId xmlns:a16="http://schemas.microsoft.com/office/drawing/2014/main" id="{FCEF11FB-0C34-5B63-6086-7CBA6E9FC94E}"/>
              </a:ext>
            </a:extLst>
          </p:cNvPr>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AE0FF8-5B2D-5178-D804-72523BCA7369}"/>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26C49C-F6EA-49DB-9C8E-C2A915367808}"/>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70451E1-81FB-D5E9-B213-964BA1DB9F41}"/>
              </a:ext>
            </a:extLst>
          </p:cNvPr>
          <p:cNvSpPr>
            <a:spLocks noGrp="1"/>
          </p:cNvSpPr>
          <p:nvPr>
            <p:ph type="sldNum" sz="quarter" idx="12"/>
          </p:nvPr>
        </p:nvSpPr>
        <p:spPr>
          <a:xfrm>
            <a:off x="6553200" y="6248400"/>
            <a:ext cx="1905000" cy="457200"/>
          </a:xfrm>
        </p:spPr>
        <p:txBody>
          <a:bodyPr/>
          <a:lstStyle>
            <a:lvl1pPr>
              <a:defRPr/>
            </a:lvl1pPr>
          </a:lstStyle>
          <a:p>
            <a:fld id="{34DAD08B-2095-43F1-8A90-13B9E9C22B9F}" type="slidenum">
              <a:rPr lang="en-US" altLang="en-US"/>
              <a:pPr/>
              <a:t>‹#›</a:t>
            </a:fld>
            <a:endParaRPr lang="en-US" altLang="en-US"/>
          </a:p>
        </p:txBody>
      </p:sp>
    </p:spTree>
    <p:extLst>
      <p:ext uri="{BB962C8B-B14F-4D97-AF65-F5344CB8AC3E}">
        <p14:creationId xmlns:p14="http://schemas.microsoft.com/office/powerpoint/2010/main" val="190930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62E9-1651-63A9-EB64-FDC392CB8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22DF8-528A-0273-2A74-0EF0214EE8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5A186-A48B-986A-F1A0-625BBDC634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5DC557A-8FD8-95A6-EA12-9AFC9297554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F62FB0F-A535-A218-F26B-76C6BA841297}"/>
              </a:ext>
            </a:extLst>
          </p:cNvPr>
          <p:cNvSpPr>
            <a:spLocks noGrp="1"/>
          </p:cNvSpPr>
          <p:nvPr>
            <p:ph type="sldNum" sz="quarter" idx="12"/>
          </p:nvPr>
        </p:nvSpPr>
        <p:spPr/>
        <p:txBody>
          <a:bodyPr/>
          <a:lstStyle>
            <a:lvl1pPr>
              <a:defRPr/>
            </a:lvl1pPr>
          </a:lstStyle>
          <a:p>
            <a:fld id="{85E590AB-BFA9-4BF8-A4A5-C5345272F199}" type="slidenum">
              <a:rPr lang="en-US" altLang="en-US"/>
              <a:pPr/>
              <a:t>‹#›</a:t>
            </a:fld>
            <a:endParaRPr lang="en-US" altLang="en-US"/>
          </a:p>
        </p:txBody>
      </p:sp>
    </p:spTree>
    <p:extLst>
      <p:ext uri="{BB962C8B-B14F-4D97-AF65-F5344CB8AC3E}">
        <p14:creationId xmlns:p14="http://schemas.microsoft.com/office/powerpoint/2010/main" val="325065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8F65-3395-18F0-E8AC-8F4C5A1C3C5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2797E3-6076-391C-55C6-8F5B7D7C553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58D2790-1C00-D89B-469E-853B1424FB8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3179C2A-981F-1330-97CD-FB8B1802CE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35A209-D256-E38D-5D41-7D6747B1B3CA}"/>
              </a:ext>
            </a:extLst>
          </p:cNvPr>
          <p:cNvSpPr>
            <a:spLocks noGrp="1"/>
          </p:cNvSpPr>
          <p:nvPr>
            <p:ph type="sldNum" sz="quarter" idx="12"/>
          </p:nvPr>
        </p:nvSpPr>
        <p:spPr/>
        <p:txBody>
          <a:bodyPr/>
          <a:lstStyle>
            <a:lvl1pPr>
              <a:defRPr/>
            </a:lvl1pPr>
          </a:lstStyle>
          <a:p>
            <a:fld id="{D38A2782-97D9-47F6-A63B-23A1E4985F60}" type="slidenum">
              <a:rPr lang="en-US" altLang="en-US"/>
              <a:pPr/>
              <a:t>‹#›</a:t>
            </a:fld>
            <a:endParaRPr lang="en-US" altLang="en-US"/>
          </a:p>
        </p:txBody>
      </p:sp>
    </p:spTree>
    <p:extLst>
      <p:ext uri="{BB962C8B-B14F-4D97-AF65-F5344CB8AC3E}">
        <p14:creationId xmlns:p14="http://schemas.microsoft.com/office/powerpoint/2010/main" val="144803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2DF3-D662-582C-8D15-806AEBAEF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B522E-CBAE-6810-0261-F95265EE46C7}"/>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918CE1-4039-FB8E-E741-D8AF5A57F5AA}"/>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E6E13B-C6C7-F091-ED74-CDDFE55C2C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707BEF-CB4D-5523-1A8E-9DFF76333B5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FB1430E-BC46-8EFE-09BB-E28FF74D6B73}"/>
              </a:ext>
            </a:extLst>
          </p:cNvPr>
          <p:cNvSpPr>
            <a:spLocks noGrp="1"/>
          </p:cNvSpPr>
          <p:nvPr>
            <p:ph type="sldNum" sz="quarter" idx="12"/>
          </p:nvPr>
        </p:nvSpPr>
        <p:spPr/>
        <p:txBody>
          <a:bodyPr/>
          <a:lstStyle>
            <a:lvl1pPr>
              <a:defRPr/>
            </a:lvl1pPr>
          </a:lstStyle>
          <a:p>
            <a:fld id="{36E8CE10-1CC9-428A-9D28-4F79B06A4C04}" type="slidenum">
              <a:rPr lang="en-US" altLang="en-US"/>
              <a:pPr/>
              <a:t>‹#›</a:t>
            </a:fld>
            <a:endParaRPr lang="en-US" altLang="en-US"/>
          </a:p>
        </p:txBody>
      </p:sp>
    </p:spTree>
    <p:extLst>
      <p:ext uri="{BB962C8B-B14F-4D97-AF65-F5344CB8AC3E}">
        <p14:creationId xmlns:p14="http://schemas.microsoft.com/office/powerpoint/2010/main" val="395807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73B-390A-6A4A-67AF-D1289B4715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A2FEDD-6FBE-9239-0B23-A560ECCF5E4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8CE7D6-3030-FA42-B32F-A488AEA0E11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5FB6C-DBE0-9035-5EA2-61A32A6D193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968767-A556-1E89-38A0-67E7E2CB05D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38C6CC-FF40-D4AA-5A68-8C5A8362AAE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9ECE663-CABB-C232-AFC0-161F9DD5741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652C234-99B8-3A67-EF82-5EBF8138D225}"/>
              </a:ext>
            </a:extLst>
          </p:cNvPr>
          <p:cNvSpPr>
            <a:spLocks noGrp="1"/>
          </p:cNvSpPr>
          <p:nvPr>
            <p:ph type="sldNum" sz="quarter" idx="12"/>
          </p:nvPr>
        </p:nvSpPr>
        <p:spPr/>
        <p:txBody>
          <a:bodyPr/>
          <a:lstStyle>
            <a:lvl1pPr>
              <a:defRPr/>
            </a:lvl1pPr>
          </a:lstStyle>
          <a:p>
            <a:fld id="{1AD51395-1DC8-44BC-AFE3-D112399D691F}" type="slidenum">
              <a:rPr lang="en-US" altLang="en-US"/>
              <a:pPr/>
              <a:t>‹#›</a:t>
            </a:fld>
            <a:endParaRPr lang="en-US" altLang="en-US"/>
          </a:p>
        </p:txBody>
      </p:sp>
    </p:spTree>
    <p:extLst>
      <p:ext uri="{BB962C8B-B14F-4D97-AF65-F5344CB8AC3E}">
        <p14:creationId xmlns:p14="http://schemas.microsoft.com/office/powerpoint/2010/main" val="127681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AE18-C8E2-FE9A-8706-462B3CC7E2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48149D-89A9-4063-FB06-02003B922E6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4D62CB2-1A99-232D-0DB6-B8C91B29041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094EB79-3AA6-B78F-95A6-76711A1E9F67}"/>
              </a:ext>
            </a:extLst>
          </p:cNvPr>
          <p:cNvSpPr>
            <a:spLocks noGrp="1"/>
          </p:cNvSpPr>
          <p:nvPr>
            <p:ph type="sldNum" sz="quarter" idx="12"/>
          </p:nvPr>
        </p:nvSpPr>
        <p:spPr/>
        <p:txBody>
          <a:bodyPr/>
          <a:lstStyle>
            <a:lvl1pPr>
              <a:defRPr/>
            </a:lvl1pPr>
          </a:lstStyle>
          <a:p>
            <a:fld id="{F9433E1E-9375-4E88-9355-8095A99115E1}" type="slidenum">
              <a:rPr lang="en-US" altLang="en-US"/>
              <a:pPr/>
              <a:t>‹#›</a:t>
            </a:fld>
            <a:endParaRPr lang="en-US" altLang="en-US"/>
          </a:p>
        </p:txBody>
      </p:sp>
    </p:spTree>
    <p:extLst>
      <p:ext uri="{BB962C8B-B14F-4D97-AF65-F5344CB8AC3E}">
        <p14:creationId xmlns:p14="http://schemas.microsoft.com/office/powerpoint/2010/main" val="310030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29705-E1DB-707B-361B-0596FD71797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6495E7A-928B-BCED-65F0-57535FB50E5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13F5E6E-0E0D-49F7-D00B-5D1162C92DBA}"/>
              </a:ext>
            </a:extLst>
          </p:cNvPr>
          <p:cNvSpPr>
            <a:spLocks noGrp="1"/>
          </p:cNvSpPr>
          <p:nvPr>
            <p:ph type="sldNum" sz="quarter" idx="12"/>
          </p:nvPr>
        </p:nvSpPr>
        <p:spPr/>
        <p:txBody>
          <a:bodyPr/>
          <a:lstStyle>
            <a:lvl1pPr>
              <a:defRPr/>
            </a:lvl1pPr>
          </a:lstStyle>
          <a:p>
            <a:fld id="{76CEB69C-F000-4766-9E2A-D4159751606D}" type="slidenum">
              <a:rPr lang="en-US" altLang="en-US"/>
              <a:pPr/>
              <a:t>‹#›</a:t>
            </a:fld>
            <a:endParaRPr lang="en-US" altLang="en-US"/>
          </a:p>
        </p:txBody>
      </p:sp>
    </p:spTree>
    <p:extLst>
      <p:ext uri="{BB962C8B-B14F-4D97-AF65-F5344CB8AC3E}">
        <p14:creationId xmlns:p14="http://schemas.microsoft.com/office/powerpoint/2010/main" val="53193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A8ED-23C8-603A-A89B-0E951F586C7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620BC5-4CAE-F976-ACF3-B6085CE5881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D5F149-350F-8B1B-CCFE-D97EDED090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00D95A-2AA2-C942-3F6B-5C6B6261A9F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CCC4491-F44B-29D5-FCCF-99CB1225A11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9AF59A7-8603-DC77-056D-AD53AA88ABE6}"/>
              </a:ext>
            </a:extLst>
          </p:cNvPr>
          <p:cNvSpPr>
            <a:spLocks noGrp="1"/>
          </p:cNvSpPr>
          <p:nvPr>
            <p:ph type="sldNum" sz="quarter" idx="12"/>
          </p:nvPr>
        </p:nvSpPr>
        <p:spPr/>
        <p:txBody>
          <a:bodyPr/>
          <a:lstStyle>
            <a:lvl1pPr>
              <a:defRPr/>
            </a:lvl1pPr>
          </a:lstStyle>
          <a:p>
            <a:fld id="{AFD2F4A4-F26C-4E28-8B76-BDDE215415D8}" type="slidenum">
              <a:rPr lang="en-US" altLang="en-US"/>
              <a:pPr/>
              <a:t>‹#›</a:t>
            </a:fld>
            <a:endParaRPr lang="en-US" altLang="en-US"/>
          </a:p>
        </p:txBody>
      </p:sp>
    </p:spTree>
    <p:extLst>
      <p:ext uri="{BB962C8B-B14F-4D97-AF65-F5344CB8AC3E}">
        <p14:creationId xmlns:p14="http://schemas.microsoft.com/office/powerpoint/2010/main" val="44068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1F2-EF6B-1A9F-D8C0-41B83F52990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FACBB9-338D-A018-DB3A-0D4B7107BBC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F51113-B77D-7034-57DA-A69C32C9467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B85EE-3E07-0523-E3E5-DF74C8992A8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CA001AC-3AB7-A3BA-5760-DB5BE722480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5D58A8C-B2FA-CA72-998A-0FBEE42F032C}"/>
              </a:ext>
            </a:extLst>
          </p:cNvPr>
          <p:cNvSpPr>
            <a:spLocks noGrp="1"/>
          </p:cNvSpPr>
          <p:nvPr>
            <p:ph type="sldNum" sz="quarter" idx="12"/>
          </p:nvPr>
        </p:nvSpPr>
        <p:spPr/>
        <p:txBody>
          <a:bodyPr/>
          <a:lstStyle>
            <a:lvl1pPr>
              <a:defRPr/>
            </a:lvl1pPr>
          </a:lstStyle>
          <a:p>
            <a:fld id="{9BB0EAED-9504-44B4-B695-E71D6A888A90}" type="slidenum">
              <a:rPr lang="en-US" altLang="en-US"/>
              <a:pPr/>
              <a:t>‹#›</a:t>
            </a:fld>
            <a:endParaRPr lang="en-US" altLang="en-US"/>
          </a:p>
        </p:txBody>
      </p:sp>
    </p:spTree>
    <p:extLst>
      <p:ext uri="{BB962C8B-B14F-4D97-AF65-F5344CB8AC3E}">
        <p14:creationId xmlns:p14="http://schemas.microsoft.com/office/powerpoint/2010/main" val="142229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B7ED950-7623-A3FE-2505-3DEAAFEFBBD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5486B1F-3FFB-4653-84E9-D161100A3B4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8B2C3CB-D70D-F8F0-CE9A-F1A167A546CF}"/>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40E6540A-CBE9-6779-7B0A-70A801E3531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C8F4094F-C1E9-5AAF-A352-F7DB6779FF5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398DEC4-9ECB-4AC3-B421-B54DFDFCA84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Unicode MS" pitchFamily="34" charset="-128"/>
        </a:defRPr>
      </a:lvl2pPr>
      <a:lvl3pPr algn="ctr" rtl="0" fontAlgn="base">
        <a:spcBef>
          <a:spcPct val="0"/>
        </a:spcBef>
        <a:spcAft>
          <a:spcPct val="0"/>
        </a:spcAft>
        <a:defRPr sz="4400">
          <a:solidFill>
            <a:schemeClr val="tx2"/>
          </a:solidFill>
          <a:latin typeface="Arial Unicode MS" pitchFamily="34" charset="-128"/>
        </a:defRPr>
      </a:lvl3pPr>
      <a:lvl4pPr algn="ctr" rtl="0" fontAlgn="base">
        <a:spcBef>
          <a:spcPct val="0"/>
        </a:spcBef>
        <a:spcAft>
          <a:spcPct val="0"/>
        </a:spcAft>
        <a:defRPr sz="4400">
          <a:solidFill>
            <a:schemeClr val="tx2"/>
          </a:solidFill>
          <a:latin typeface="Arial Unicode MS" pitchFamily="34" charset="-128"/>
        </a:defRPr>
      </a:lvl4pPr>
      <a:lvl5pPr algn="ctr" rtl="0" fontAlgn="base">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moralmajority.us/Issues.htm#Issue1" TargetMode="External"/><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Political%20Training/Training%20Materials/Patti%20Smith/PeopleHaveThePower.wav"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B857E852-2D20-6822-22D3-7979CF590337}"/>
              </a:ext>
            </a:extLst>
          </p:cNvPr>
          <p:cNvSpPr>
            <a:spLocks noGrp="1" noChangeArrowheads="1"/>
          </p:cNvSpPr>
          <p:nvPr>
            <p:ph type="ctrTitle"/>
          </p:nvPr>
        </p:nvSpPr>
        <p:spPr>
          <a:xfrm>
            <a:off x="1371600" y="3657600"/>
            <a:ext cx="7772400" cy="1143000"/>
          </a:xfrm>
          <a:noFill/>
          <a:extLst>
            <a:ext uri="{909E8E84-426E-40DD-AFC4-6F175D3DCCD1}">
              <a14:hiddenFill xmlns:a14="http://schemas.microsoft.com/office/drawing/2010/main">
                <a:solidFill>
                  <a:schemeClr val="bg1"/>
                </a:solidFill>
              </a14:hiddenFill>
            </a:ext>
          </a:extLst>
        </p:spPr>
        <p:txBody>
          <a:bodyPr anchor="ctr"/>
          <a:lstStyle/>
          <a:p>
            <a:r>
              <a:rPr lang="en-US" altLang="en-US" sz="4800" b="1">
                <a:solidFill>
                  <a:schemeClr val="bg1"/>
                </a:solidFill>
              </a:rPr>
              <a:t>“The Politics of Creativity”</a:t>
            </a:r>
            <a:br>
              <a:rPr lang="en-US" altLang="en-US" sz="4800" b="1">
                <a:solidFill>
                  <a:schemeClr val="bg1"/>
                </a:solidFill>
              </a:rPr>
            </a:br>
            <a:br>
              <a:rPr lang="en-US" altLang="en-US" sz="3200" b="1">
                <a:solidFill>
                  <a:schemeClr val="bg1"/>
                </a:solidFill>
              </a:rPr>
            </a:br>
            <a:r>
              <a:rPr lang="en-US" altLang="en-US" sz="1800" b="1">
                <a:solidFill>
                  <a:schemeClr val="bg1"/>
                </a:solidFill>
              </a:rPr>
              <a:t>December 7, 2005</a:t>
            </a:r>
            <a:br>
              <a:rPr lang="en-US" altLang="en-US" sz="1800" b="1">
                <a:solidFill>
                  <a:schemeClr val="bg1"/>
                </a:solidFill>
              </a:rPr>
            </a:br>
            <a:r>
              <a:rPr lang="en-US" altLang="en-US" sz="1800" b="1">
                <a:solidFill>
                  <a:schemeClr val="bg1"/>
                </a:solidFill>
              </a:rPr>
              <a:t>Tom Tresser</a:t>
            </a:r>
          </a:p>
        </p:txBody>
      </p:sp>
      <p:pic>
        <p:nvPicPr>
          <p:cNvPr id="131076" name="Picture 4">
            <a:extLst>
              <a:ext uri="{FF2B5EF4-FFF2-40B4-BE49-F238E27FC236}">
                <a16:creationId xmlns:a16="http://schemas.microsoft.com/office/drawing/2014/main" id="{3EE684A4-4021-D0D1-C411-F965E17FB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762000"/>
            <a:ext cx="2667000" cy="863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1085" name="Picture 13">
            <a:extLst>
              <a:ext uri="{FF2B5EF4-FFF2-40B4-BE49-F238E27FC236}">
                <a16:creationId xmlns:a16="http://schemas.microsoft.com/office/drawing/2014/main" id="{892B2478-64D1-5D3A-D345-9ACB42CFA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33400"/>
            <a:ext cx="3111500" cy="190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a:extLst>
              <a:ext uri="{FF2B5EF4-FFF2-40B4-BE49-F238E27FC236}">
                <a16:creationId xmlns:a16="http://schemas.microsoft.com/office/drawing/2014/main" id="{8B000119-5265-C4A7-DC5E-C7C423B64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0"/>
            <a:ext cx="4235450" cy="5800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92523" name="Group 11">
            <a:extLst>
              <a:ext uri="{FF2B5EF4-FFF2-40B4-BE49-F238E27FC236}">
                <a16:creationId xmlns:a16="http://schemas.microsoft.com/office/drawing/2014/main" id="{28126F0D-CA58-351A-76C6-CD698DD2E093}"/>
              </a:ext>
            </a:extLst>
          </p:cNvPr>
          <p:cNvGrpSpPr>
            <a:grpSpLocks/>
          </p:cNvGrpSpPr>
          <p:nvPr/>
        </p:nvGrpSpPr>
        <p:grpSpPr bwMode="auto">
          <a:xfrm>
            <a:off x="4267200" y="1143000"/>
            <a:ext cx="4648200" cy="2209800"/>
            <a:chOff x="2688" y="720"/>
            <a:chExt cx="2928" cy="1392"/>
          </a:xfrm>
        </p:grpSpPr>
        <p:sp>
          <p:nvSpPr>
            <p:cNvPr id="192515" name="AutoShape 3">
              <a:extLst>
                <a:ext uri="{FF2B5EF4-FFF2-40B4-BE49-F238E27FC236}">
                  <a16:creationId xmlns:a16="http://schemas.microsoft.com/office/drawing/2014/main" id="{981FE6E3-5A95-3225-F3BA-CAD3114E780F}"/>
                </a:ext>
              </a:extLst>
            </p:cNvPr>
            <p:cNvSpPr>
              <a:spLocks noChangeArrowheads="1"/>
            </p:cNvSpPr>
            <p:nvPr/>
          </p:nvSpPr>
          <p:spPr bwMode="auto">
            <a:xfrm>
              <a:off x="2688" y="720"/>
              <a:ext cx="2928" cy="1392"/>
            </a:xfrm>
            <a:prstGeom prst="cloudCallout">
              <a:avLst>
                <a:gd name="adj1" fmla="val -43750"/>
                <a:gd name="adj2" fmla="val 70000"/>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192519" name="Text Box 7">
              <a:extLst>
                <a:ext uri="{FF2B5EF4-FFF2-40B4-BE49-F238E27FC236}">
                  <a16:creationId xmlns:a16="http://schemas.microsoft.com/office/drawing/2014/main" id="{DD5D645D-1A9E-BFB1-46D3-C58285582C3D}"/>
                </a:ext>
              </a:extLst>
            </p:cNvPr>
            <p:cNvSpPr txBox="1">
              <a:spLocks noChangeArrowheads="1"/>
            </p:cNvSpPr>
            <p:nvPr/>
          </p:nvSpPr>
          <p:spPr bwMode="auto">
            <a:xfrm>
              <a:off x="3312" y="1056"/>
              <a:ext cx="148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a:latin typeface="Todds Manuscript" pitchFamily="2" charset="0"/>
                </a:rPr>
                <a:t>U.S.A!</a:t>
              </a:r>
            </a:p>
          </p:txBody>
        </p:sp>
      </p:grpSp>
      <p:grpSp>
        <p:nvGrpSpPr>
          <p:cNvPr id="192525" name="Group 13">
            <a:extLst>
              <a:ext uri="{FF2B5EF4-FFF2-40B4-BE49-F238E27FC236}">
                <a16:creationId xmlns:a16="http://schemas.microsoft.com/office/drawing/2014/main" id="{AE013E67-48BF-FE74-7FF0-FECBE553B504}"/>
              </a:ext>
            </a:extLst>
          </p:cNvPr>
          <p:cNvGrpSpPr>
            <a:grpSpLocks/>
          </p:cNvGrpSpPr>
          <p:nvPr/>
        </p:nvGrpSpPr>
        <p:grpSpPr bwMode="auto">
          <a:xfrm>
            <a:off x="304800" y="2209800"/>
            <a:ext cx="3733800" cy="1219200"/>
            <a:chOff x="192" y="1392"/>
            <a:chExt cx="2352" cy="768"/>
          </a:xfrm>
        </p:grpSpPr>
        <p:sp>
          <p:nvSpPr>
            <p:cNvPr id="192518" name="AutoShape 6">
              <a:extLst>
                <a:ext uri="{FF2B5EF4-FFF2-40B4-BE49-F238E27FC236}">
                  <a16:creationId xmlns:a16="http://schemas.microsoft.com/office/drawing/2014/main" id="{7629F46D-9CD5-A43D-263B-C5B0EDC5AA41}"/>
                </a:ext>
              </a:extLst>
            </p:cNvPr>
            <p:cNvSpPr>
              <a:spLocks noChangeArrowheads="1"/>
            </p:cNvSpPr>
            <p:nvPr/>
          </p:nvSpPr>
          <p:spPr bwMode="auto">
            <a:xfrm>
              <a:off x="192" y="1392"/>
              <a:ext cx="2352" cy="768"/>
            </a:xfrm>
            <a:prstGeom prst="cloudCallout">
              <a:avLst>
                <a:gd name="adj1" fmla="val 36778"/>
                <a:gd name="adj2" fmla="val 96745"/>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192520" name="Text Box 8">
              <a:extLst>
                <a:ext uri="{FF2B5EF4-FFF2-40B4-BE49-F238E27FC236}">
                  <a16:creationId xmlns:a16="http://schemas.microsoft.com/office/drawing/2014/main" id="{B1851796-B583-9FE7-1006-A8F072C1225A}"/>
                </a:ext>
              </a:extLst>
            </p:cNvPr>
            <p:cNvSpPr txBox="1">
              <a:spLocks noChangeArrowheads="1"/>
            </p:cNvSpPr>
            <p:nvPr/>
          </p:nvSpPr>
          <p:spPr bwMode="auto">
            <a:xfrm>
              <a:off x="864" y="1584"/>
              <a:ext cx="9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latin typeface="Poor Richard" panose="02080502050505020702" pitchFamily="18" charset="0"/>
                </a:rPr>
                <a:t>U.S.A!</a:t>
              </a:r>
            </a:p>
          </p:txBody>
        </p:sp>
      </p:grpSp>
      <p:grpSp>
        <p:nvGrpSpPr>
          <p:cNvPr id="192526" name="Group 14">
            <a:extLst>
              <a:ext uri="{FF2B5EF4-FFF2-40B4-BE49-F238E27FC236}">
                <a16:creationId xmlns:a16="http://schemas.microsoft.com/office/drawing/2014/main" id="{28DB4AC6-60BA-69DD-2BDE-A529DF62BF79}"/>
              </a:ext>
            </a:extLst>
          </p:cNvPr>
          <p:cNvGrpSpPr>
            <a:grpSpLocks/>
          </p:cNvGrpSpPr>
          <p:nvPr/>
        </p:nvGrpSpPr>
        <p:grpSpPr bwMode="auto">
          <a:xfrm>
            <a:off x="5562600" y="3352800"/>
            <a:ext cx="2514600" cy="762000"/>
            <a:chOff x="3504" y="2112"/>
            <a:chExt cx="1584" cy="480"/>
          </a:xfrm>
        </p:grpSpPr>
        <p:sp>
          <p:nvSpPr>
            <p:cNvPr id="192516" name="AutoShape 4">
              <a:extLst>
                <a:ext uri="{FF2B5EF4-FFF2-40B4-BE49-F238E27FC236}">
                  <a16:creationId xmlns:a16="http://schemas.microsoft.com/office/drawing/2014/main" id="{7613D261-A553-2E56-F9FF-1A676FAB497D}"/>
                </a:ext>
              </a:extLst>
            </p:cNvPr>
            <p:cNvSpPr>
              <a:spLocks noChangeArrowheads="1"/>
            </p:cNvSpPr>
            <p:nvPr/>
          </p:nvSpPr>
          <p:spPr bwMode="auto">
            <a:xfrm>
              <a:off x="3504" y="2112"/>
              <a:ext cx="1584" cy="480"/>
            </a:xfrm>
            <a:prstGeom prst="cloudCallout">
              <a:avLst>
                <a:gd name="adj1" fmla="val -80870"/>
                <a:gd name="adj2" fmla="val 27917"/>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192521" name="Text Box 9">
              <a:extLst>
                <a:ext uri="{FF2B5EF4-FFF2-40B4-BE49-F238E27FC236}">
                  <a16:creationId xmlns:a16="http://schemas.microsoft.com/office/drawing/2014/main" id="{CE202BB6-3D04-B6B9-A94F-DA7B47AABF1D}"/>
                </a:ext>
              </a:extLst>
            </p:cNvPr>
            <p:cNvSpPr txBox="1">
              <a:spLocks noChangeArrowheads="1"/>
            </p:cNvSpPr>
            <p:nvPr/>
          </p:nvSpPr>
          <p:spPr bwMode="auto">
            <a:xfrm>
              <a:off x="3648" y="2208"/>
              <a:ext cx="105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Todds Manuscript" pitchFamily="2" charset="0"/>
                </a:rPr>
                <a:t> </a:t>
              </a:r>
              <a:r>
                <a:rPr lang="en-US" altLang="en-US" sz="2800" b="1">
                  <a:latin typeface="Bookman Old Style" panose="02050604050505020204" pitchFamily="18" charset="0"/>
                </a:rPr>
                <a:t>U.S.A!</a:t>
              </a:r>
            </a:p>
          </p:txBody>
        </p:sp>
      </p:grpSp>
      <p:grpSp>
        <p:nvGrpSpPr>
          <p:cNvPr id="192524" name="Group 12">
            <a:extLst>
              <a:ext uri="{FF2B5EF4-FFF2-40B4-BE49-F238E27FC236}">
                <a16:creationId xmlns:a16="http://schemas.microsoft.com/office/drawing/2014/main" id="{8749E137-F15C-4EA4-7D37-7A0A8237B4F0}"/>
              </a:ext>
            </a:extLst>
          </p:cNvPr>
          <p:cNvGrpSpPr>
            <a:grpSpLocks/>
          </p:cNvGrpSpPr>
          <p:nvPr/>
        </p:nvGrpSpPr>
        <p:grpSpPr bwMode="auto">
          <a:xfrm>
            <a:off x="762000" y="3886200"/>
            <a:ext cx="2286000" cy="609600"/>
            <a:chOff x="480" y="2448"/>
            <a:chExt cx="1440" cy="384"/>
          </a:xfrm>
        </p:grpSpPr>
        <p:sp>
          <p:nvSpPr>
            <p:cNvPr id="192517" name="AutoShape 5">
              <a:extLst>
                <a:ext uri="{FF2B5EF4-FFF2-40B4-BE49-F238E27FC236}">
                  <a16:creationId xmlns:a16="http://schemas.microsoft.com/office/drawing/2014/main" id="{86B9FC49-67E4-6E56-33EF-47C9F0412D11}"/>
                </a:ext>
              </a:extLst>
            </p:cNvPr>
            <p:cNvSpPr>
              <a:spLocks noChangeArrowheads="1"/>
            </p:cNvSpPr>
            <p:nvPr/>
          </p:nvSpPr>
          <p:spPr bwMode="auto">
            <a:xfrm>
              <a:off x="480" y="2448"/>
              <a:ext cx="1440" cy="384"/>
            </a:xfrm>
            <a:prstGeom prst="cloudCallout">
              <a:avLst>
                <a:gd name="adj1" fmla="val 139375"/>
                <a:gd name="adj2" fmla="val 9898"/>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192522" name="Text Box 10">
              <a:extLst>
                <a:ext uri="{FF2B5EF4-FFF2-40B4-BE49-F238E27FC236}">
                  <a16:creationId xmlns:a16="http://schemas.microsoft.com/office/drawing/2014/main" id="{2EDE03E5-1423-D3C4-7FE7-BE1BEF153DCB}"/>
                </a:ext>
              </a:extLst>
            </p:cNvPr>
            <p:cNvSpPr txBox="1">
              <a:spLocks noChangeArrowheads="1"/>
            </p:cNvSpPr>
            <p:nvPr/>
          </p:nvSpPr>
          <p:spPr bwMode="auto">
            <a:xfrm>
              <a:off x="720" y="2496"/>
              <a:ext cx="105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Blackadder ITC" panose="04020505051007020D02" pitchFamily="82" charset="0"/>
                </a:rPr>
                <a:t> </a:t>
              </a:r>
              <a:r>
                <a:rPr lang="en-US" altLang="en-US" sz="2800" b="1">
                  <a:latin typeface="Blackadder ITC" panose="04020505051007020D02" pitchFamily="82" charset="0"/>
                </a:rPr>
                <a:t>U.S.A!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25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25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25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92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CF2443BA-D722-4727-EC11-8C1F940D4504}"/>
              </a:ext>
            </a:extLst>
          </p:cNvPr>
          <p:cNvSpPr>
            <a:spLocks noGrp="1" noChangeArrowheads="1"/>
          </p:cNvSpPr>
          <p:nvPr>
            <p:ph type="title"/>
          </p:nvPr>
        </p:nvSpPr>
        <p:spPr>
          <a:xfrm>
            <a:off x="1447800" y="304800"/>
            <a:ext cx="7239000" cy="1143000"/>
          </a:xfrm>
        </p:spPr>
        <p:txBody>
          <a:bodyPr/>
          <a:lstStyle/>
          <a:p>
            <a:r>
              <a:rPr lang="en-US" altLang="en-US">
                <a:solidFill>
                  <a:schemeClr val="bg1"/>
                </a:solidFill>
              </a:rPr>
              <a:t>Creativity is our promise</a:t>
            </a:r>
          </a:p>
        </p:txBody>
      </p:sp>
      <p:pic>
        <p:nvPicPr>
          <p:cNvPr id="175107" name="Picture 3">
            <a:extLst>
              <a:ext uri="{FF2B5EF4-FFF2-40B4-BE49-F238E27FC236}">
                <a16:creationId xmlns:a16="http://schemas.microsoft.com/office/drawing/2014/main" id="{37055C77-051F-D64B-A1F3-0C5B11D61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988" y="2438400"/>
            <a:ext cx="2955925" cy="41814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5108" name="Picture 4">
            <a:extLst>
              <a:ext uri="{FF2B5EF4-FFF2-40B4-BE49-F238E27FC236}">
                <a16:creationId xmlns:a16="http://schemas.microsoft.com/office/drawing/2014/main" id="{C4A772DE-3B35-6E7D-03E7-1B7336E72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3652838" cy="4548188"/>
          </a:xfrm>
          <a:prstGeom prst="rect">
            <a:avLst/>
          </a:prstGeom>
          <a:noFill/>
          <a:extLst>
            <a:ext uri="{909E8E84-426E-40DD-AFC4-6F175D3DCCD1}">
              <a14:hiddenFill xmlns:a14="http://schemas.microsoft.com/office/drawing/2010/main">
                <a:solidFill>
                  <a:srgbClr val="FFFFFF"/>
                </a:solidFill>
              </a14:hiddenFill>
            </a:ext>
          </a:extLst>
        </p:spPr>
      </p:pic>
      <p:sp>
        <p:nvSpPr>
          <p:cNvPr id="175109" name="Text Box 5">
            <a:extLst>
              <a:ext uri="{FF2B5EF4-FFF2-40B4-BE49-F238E27FC236}">
                <a16:creationId xmlns:a16="http://schemas.microsoft.com/office/drawing/2014/main" id="{932FF47D-6A94-B177-727C-A56BD6ED7C08}"/>
              </a:ext>
            </a:extLst>
          </p:cNvPr>
          <p:cNvSpPr txBox="1">
            <a:spLocks noChangeArrowheads="1"/>
          </p:cNvSpPr>
          <p:nvPr/>
        </p:nvSpPr>
        <p:spPr bwMode="auto">
          <a:xfrm>
            <a:off x="1219200" y="3581400"/>
            <a:ext cx="7239000" cy="608013"/>
          </a:xfrm>
          <a:prstGeom prst="rect">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chemeClr val="accent2"/>
                </a:solidFill>
              </a:rPr>
              <a:t>35,000,000 people in U.S. born abroad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26">
            <a:extLst>
              <a:ext uri="{FF2B5EF4-FFF2-40B4-BE49-F238E27FC236}">
                <a16:creationId xmlns:a16="http://schemas.microsoft.com/office/drawing/2014/main" id="{9B1BFBAE-383D-CC72-7F01-DD9A430BC927}"/>
              </a:ext>
            </a:extLst>
          </p:cNvPr>
          <p:cNvSpPr>
            <a:spLocks noGrp="1" noChangeArrowheads="1"/>
          </p:cNvSpPr>
          <p:nvPr>
            <p:ph type="title"/>
          </p:nvPr>
        </p:nvSpPr>
        <p:spPr>
          <a:xfrm>
            <a:off x="1066800" y="284163"/>
            <a:ext cx="8077200" cy="1143000"/>
          </a:xfrm>
        </p:spPr>
        <p:txBody>
          <a:bodyPr/>
          <a:lstStyle/>
          <a:p>
            <a:r>
              <a:rPr lang="en-US" altLang="en-US">
                <a:solidFill>
                  <a:schemeClr val="bg1"/>
                </a:solidFill>
                <a:latin typeface="Arial" panose="020B0604020202020204" pitchFamily="34" charset="0"/>
              </a:rPr>
              <a:t>Creativity drives our economy</a:t>
            </a:r>
          </a:p>
        </p:txBody>
      </p:sp>
      <p:sp>
        <p:nvSpPr>
          <p:cNvPr id="142341" name="Text Box 1029">
            <a:extLst>
              <a:ext uri="{FF2B5EF4-FFF2-40B4-BE49-F238E27FC236}">
                <a16:creationId xmlns:a16="http://schemas.microsoft.com/office/drawing/2014/main" id="{35261557-00C0-7FD8-976F-95F61363512E}"/>
              </a:ext>
            </a:extLst>
          </p:cNvPr>
          <p:cNvSpPr txBox="1">
            <a:spLocks noChangeArrowheads="1"/>
          </p:cNvSpPr>
          <p:nvPr/>
        </p:nvSpPr>
        <p:spPr bwMode="auto">
          <a:xfrm>
            <a:off x="5486400" y="2667000"/>
            <a:ext cx="2667000" cy="189865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latin typeface="Comic Sans MS" panose="030F0702030302020204" pitchFamily="66" charset="0"/>
              </a:rPr>
              <a:t>U.S. creative industries 1999 est = </a:t>
            </a:r>
            <a:r>
              <a:rPr lang="en-US" altLang="en-US" sz="3200" b="1">
                <a:solidFill>
                  <a:srgbClr val="FF0000"/>
                </a:solidFill>
                <a:latin typeface="Comic Sans MS" panose="030F0702030302020204" pitchFamily="66" charset="0"/>
              </a:rPr>
              <a:t>$960 billion!</a:t>
            </a:r>
            <a:endParaRPr lang="en-US" altLang="en-US" sz="2800">
              <a:latin typeface="Comic Sans MS" panose="030F0702030302020204" pitchFamily="66" charset="0"/>
            </a:endParaRPr>
          </a:p>
        </p:txBody>
      </p:sp>
      <p:pic>
        <p:nvPicPr>
          <p:cNvPr id="142342" name="Picture 1030">
            <a:extLst>
              <a:ext uri="{FF2B5EF4-FFF2-40B4-BE49-F238E27FC236}">
                <a16:creationId xmlns:a16="http://schemas.microsoft.com/office/drawing/2014/main" id="{4B3B2D39-E349-6BC9-AE07-87BB0D677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3946525" cy="4953000"/>
          </a:xfrm>
          <a:prstGeom prst="rect">
            <a:avLst/>
          </a:prstGeom>
          <a:noFill/>
          <a:extLst>
            <a:ext uri="{909E8E84-426E-40DD-AFC4-6F175D3DCCD1}">
              <a14:hiddenFill xmlns:a14="http://schemas.microsoft.com/office/drawing/2010/main">
                <a:solidFill>
                  <a:srgbClr val="FFFFFF"/>
                </a:solidFill>
              </a14:hiddenFill>
            </a:ext>
          </a:extLst>
        </p:spPr>
      </p:pic>
      <p:sp>
        <p:nvSpPr>
          <p:cNvPr id="142343" name="Text Box 1031">
            <a:extLst>
              <a:ext uri="{FF2B5EF4-FFF2-40B4-BE49-F238E27FC236}">
                <a16:creationId xmlns:a16="http://schemas.microsoft.com/office/drawing/2014/main" id="{3F714D87-E6DD-D85E-D18B-AABBB6ADE675}"/>
              </a:ext>
            </a:extLst>
          </p:cNvPr>
          <p:cNvSpPr txBox="1">
            <a:spLocks noChangeArrowheads="1"/>
          </p:cNvSpPr>
          <p:nvPr/>
        </p:nvSpPr>
        <p:spPr bwMode="auto">
          <a:xfrm>
            <a:off x="1295400" y="5791200"/>
            <a:ext cx="3429000"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bg1"/>
                </a:solidFill>
                <a:latin typeface="Comic Sans MS" panose="030F0702030302020204" pitchFamily="66" charset="0"/>
              </a:rPr>
              <a:t>John Howkins, “The Creative Economy</a:t>
            </a:r>
            <a:r>
              <a:rPr lang="en-US" altLang="en-US" sz="1600">
                <a:solidFill>
                  <a:schemeClr val="bg1"/>
                </a:solidFill>
                <a:latin typeface="Comic Sans MS" panose="030F0702030302020204" pitchFamily="66" charset="0"/>
              </a:rPr>
              <a:t>”</a:t>
            </a:r>
          </a:p>
        </p:txBody>
      </p:sp>
      <p:pic>
        <p:nvPicPr>
          <p:cNvPr id="142344" name="Picture 1032">
            <a:extLst>
              <a:ext uri="{FF2B5EF4-FFF2-40B4-BE49-F238E27FC236}">
                <a16:creationId xmlns:a16="http://schemas.microsoft.com/office/drawing/2014/main" id="{144F0AE4-3E34-D019-DD84-FAB5E91F2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562600"/>
            <a:ext cx="1806575" cy="957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2341"/>
                                        </p:tgtEl>
                                        <p:attrNameLst>
                                          <p:attrName>style.visibility</p:attrName>
                                        </p:attrNameLst>
                                      </p:cBhvr>
                                      <p:to>
                                        <p:strVal val="visible"/>
                                      </p:to>
                                    </p:set>
                                    <p:anim calcmode="lin" valueType="num">
                                      <p:cBhvr additive="base">
                                        <p:cTn id="7" dur="500" fill="hold"/>
                                        <p:tgtEl>
                                          <p:spTgt spid="142341"/>
                                        </p:tgtEl>
                                        <p:attrNameLst>
                                          <p:attrName>ppt_x</p:attrName>
                                        </p:attrNameLst>
                                      </p:cBhvr>
                                      <p:tavLst>
                                        <p:tav tm="0">
                                          <p:val>
                                            <p:strVal val="1+#ppt_w/2"/>
                                          </p:val>
                                        </p:tav>
                                        <p:tav tm="100000">
                                          <p:val>
                                            <p:strVal val="#ppt_x"/>
                                          </p:val>
                                        </p:tav>
                                      </p:tavLst>
                                    </p:anim>
                                    <p:anim calcmode="lin" valueType="num">
                                      <p:cBhvr additive="base">
                                        <p:cTn id="8" dur="500" fill="hold"/>
                                        <p:tgtEl>
                                          <p:spTgt spid="142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4BA30210-503A-DD93-B99C-D2F583205F1F}"/>
              </a:ext>
            </a:extLst>
          </p:cNvPr>
          <p:cNvSpPr>
            <a:spLocks noGrp="1" noChangeArrowheads="1"/>
          </p:cNvSpPr>
          <p:nvPr>
            <p:ph type="title"/>
          </p:nvPr>
        </p:nvSpPr>
        <p:spPr>
          <a:xfrm>
            <a:off x="1066800" y="284163"/>
            <a:ext cx="8077200" cy="1143000"/>
          </a:xfrm>
        </p:spPr>
        <p:txBody>
          <a:bodyPr/>
          <a:lstStyle/>
          <a:p>
            <a:r>
              <a:rPr lang="en-US" altLang="en-US">
                <a:solidFill>
                  <a:schemeClr val="bg1"/>
                </a:solidFill>
                <a:latin typeface="Arial" panose="020B0604020202020204" pitchFamily="34" charset="0"/>
              </a:rPr>
              <a:t>Creativity and the economy</a:t>
            </a:r>
          </a:p>
        </p:txBody>
      </p:sp>
      <p:pic>
        <p:nvPicPr>
          <p:cNvPr id="203783" name="Picture 7">
            <a:extLst>
              <a:ext uri="{FF2B5EF4-FFF2-40B4-BE49-F238E27FC236}">
                <a16:creationId xmlns:a16="http://schemas.microsoft.com/office/drawing/2014/main" id="{661EB355-0207-B2F3-34EA-165CC9459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71600"/>
            <a:ext cx="2012950" cy="2057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3785" name="Picture 9">
            <a:extLst>
              <a:ext uri="{FF2B5EF4-FFF2-40B4-BE49-F238E27FC236}">
                <a16:creationId xmlns:a16="http://schemas.microsoft.com/office/drawing/2014/main" id="{97B816B5-B846-F021-4C47-606E191B8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71600"/>
            <a:ext cx="2005013" cy="4829175"/>
          </a:xfrm>
          <a:prstGeom prst="rect">
            <a:avLst/>
          </a:prstGeom>
          <a:noFill/>
          <a:extLst>
            <a:ext uri="{909E8E84-426E-40DD-AFC4-6F175D3DCCD1}">
              <a14:hiddenFill xmlns:a14="http://schemas.microsoft.com/office/drawing/2010/main">
                <a:solidFill>
                  <a:srgbClr val="FFFFFF"/>
                </a:solidFill>
              </a14:hiddenFill>
            </a:ext>
          </a:extLst>
        </p:spPr>
      </p:pic>
      <p:sp>
        <p:nvSpPr>
          <p:cNvPr id="203779" name="Text Box 3">
            <a:extLst>
              <a:ext uri="{FF2B5EF4-FFF2-40B4-BE49-F238E27FC236}">
                <a16:creationId xmlns:a16="http://schemas.microsoft.com/office/drawing/2014/main" id="{37CA80AA-2630-7E16-8C9F-E6DF428F3BB9}"/>
              </a:ext>
            </a:extLst>
          </p:cNvPr>
          <p:cNvSpPr txBox="1">
            <a:spLocks noChangeArrowheads="1"/>
          </p:cNvSpPr>
          <p:nvPr/>
        </p:nvSpPr>
        <p:spPr bwMode="auto">
          <a:xfrm>
            <a:off x="3886200" y="4038600"/>
            <a:ext cx="4572000" cy="1471613"/>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latin typeface="Comic Sans MS" panose="030F0702030302020204" pitchFamily="66" charset="0"/>
              </a:rPr>
              <a:t>NJ arts industries 2000 estimated total economic impact = </a:t>
            </a:r>
            <a:r>
              <a:rPr lang="en-US" altLang="en-US" sz="3200" b="1">
                <a:solidFill>
                  <a:srgbClr val="FF0000"/>
                </a:solidFill>
                <a:latin typeface="Comic Sans MS" panose="030F0702030302020204" pitchFamily="66" charset="0"/>
              </a:rPr>
              <a:t>$1.02 billion!</a:t>
            </a:r>
            <a:endParaRPr lang="en-US" altLang="en-US" sz="2800">
              <a:latin typeface="Comic Sans MS" panose="030F0702030302020204" pitchFamily="66"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additive="base">
                                        <p:cTn id="7" dur="500" fill="hold"/>
                                        <p:tgtEl>
                                          <p:spTgt spid="203779"/>
                                        </p:tgtEl>
                                        <p:attrNameLst>
                                          <p:attrName>ppt_x</p:attrName>
                                        </p:attrNameLst>
                                      </p:cBhvr>
                                      <p:tavLst>
                                        <p:tav tm="0">
                                          <p:val>
                                            <p:strVal val="1+#ppt_w/2"/>
                                          </p:val>
                                        </p:tav>
                                        <p:tav tm="100000">
                                          <p:val>
                                            <p:strVal val="#ppt_x"/>
                                          </p:val>
                                        </p:tav>
                                      </p:tavLst>
                                    </p:anim>
                                    <p:anim calcmode="lin" valueType="num">
                                      <p:cBhvr additive="base">
                                        <p:cTn id="8" dur="500" fill="hold"/>
                                        <p:tgtEl>
                                          <p:spTgt spid="2037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9AA2E86D-EC46-88B0-2AA6-4596A3201C6E}"/>
              </a:ext>
            </a:extLst>
          </p:cNvPr>
          <p:cNvSpPr txBox="1">
            <a:spLocks noChangeArrowheads="1"/>
          </p:cNvSpPr>
          <p:nvPr/>
        </p:nvSpPr>
        <p:spPr bwMode="auto">
          <a:xfrm>
            <a:off x="838200" y="6096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FF66"/>
                </a:solidFill>
                <a:latin typeface="Arial" panose="020B0604020202020204" pitchFamily="34" charset="0"/>
              </a:rPr>
              <a:t>Creativity</a:t>
            </a:r>
            <a:r>
              <a:rPr lang="en-US" altLang="en-US" sz="2800">
                <a:solidFill>
                  <a:schemeClr val="bg1"/>
                </a:solidFill>
                <a:latin typeface="Arial" panose="020B0604020202020204" pitchFamily="34" charset="0"/>
              </a:rPr>
              <a:t> Drives U.S. Social + Economic Progress</a:t>
            </a:r>
          </a:p>
        </p:txBody>
      </p:sp>
      <p:pic>
        <p:nvPicPr>
          <p:cNvPr id="92163" name="Picture 3">
            <a:extLst>
              <a:ext uri="{FF2B5EF4-FFF2-40B4-BE49-F238E27FC236}">
                <a16:creationId xmlns:a16="http://schemas.microsoft.com/office/drawing/2014/main" id="{6BB9DC60-DA98-034D-DFD3-36F4D7B77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12636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164" name="Picture 4">
            <a:extLst>
              <a:ext uri="{FF2B5EF4-FFF2-40B4-BE49-F238E27FC236}">
                <a16:creationId xmlns:a16="http://schemas.microsoft.com/office/drawing/2014/main" id="{119BCA05-1DA1-7341-ED14-20B76F417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1846263"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92165" name="Group 5">
            <a:extLst>
              <a:ext uri="{FF2B5EF4-FFF2-40B4-BE49-F238E27FC236}">
                <a16:creationId xmlns:a16="http://schemas.microsoft.com/office/drawing/2014/main" id="{3F5E8E21-31AD-E484-F439-0304F7C7709E}"/>
              </a:ext>
            </a:extLst>
          </p:cNvPr>
          <p:cNvGrpSpPr>
            <a:grpSpLocks/>
          </p:cNvGrpSpPr>
          <p:nvPr/>
        </p:nvGrpSpPr>
        <p:grpSpPr bwMode="auto">
          <a:xfrm>
            <a:off x="4572000" y="1524000"/>
            <a:ext cx="3962400" cy="2092325"/>
            <a:chOff x="3024" y="768"/>
            <a:chExt cx="2496" cy="1318"/>
          </a:xfrm>
        </p:grpSpPr>
        <p:pic>
          <p:nvPicPr>
            <p:cNvPr id="92166" name="Picture 6">
              <a:extLst>
                <a:ext uri="{FF2B5EF4-FFF2-40B4-BE49-F238E27FC236}">
                  <a16:creationId xmlns:a16="http://schemas.microsoft.com/office/drawing/2014/main" id="{6AA40BDB-A503-EAEE-0F57-1920CA8D3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912"/>
              <a:ext cx="1951" cy="1174"/>
            </a:xfrm>
            <a:prstGeom prst="rect">
              <a:avLst/>
            </a:prstGeom>
            <a:noFill/>
            <a:extLst>
              <a:ext uri="{909E8E84-426E-40DD-AFC4-6F175D3DCCD1}">
                <a14:hiddenFill xmlns:a14="http://schemas.microsoft.com/office/drawing/2010/main">
                  <a:solidFill>
                    <a:srgbClr val="FFFFFF"/>
                  </a:solidFill>
                </a14:hiddenFill>
              </a:ext>
            </a:extLst>
          </p:spPr>
        </p:pic>
        <p:pic>
          <p:nvPicPr>
            <p:cNvPr id="92167" name="Picture 7">
              <a:extLst>
                <a:ext uri="{FF2B5EF4-FFF2-40B4-BE49-F238E27FC236}">
                  <a16:creationId xmlns:a16="http://schemas.microsoft.com/office/drawing/2014/main" id="{18400369-D5C2-08EE-FC8A-32FA39155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768"/>
              <a:ext cx="1488" cy="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168" name="Group 8">
            <a:extLst>
              <a:ext uri="{FF2B5EF4-FFF2-40B4-BE49-F238E27FC236}">
                <a16:creationId xmlns:a16="http://schemas.microsoft.com/office/drawing/2014/main" id="{405DFDE2-3DC9-FC75-412A-0DA411AAE53E}"/>
              </a:ext>
            </a:extLst>
          </p:cNvPr>
          <p:cNvGrpSpPr>
            <a:grpSpLocks/>
          </p:cNvGrpSpPr>
          <p:nvPr/>
        </p:nvGrpSpPr>
        <p:grpSpPr bwMode="auto">
          <a:xfrm>
            <a:off x="1143000" y="3276600"/>
            <a:ext cx="2376488" cy="2387600"/>
            <a:chOff x="288" y="2016"/>
            <a:chExt cx="1497" cy="1504"/>
          </a:xfrm>
        </p:grpSpPr>
        <p:pic>
          <p:nvPicPr>
            <p:cNvPr id="92169" name="Picture 9">
              <a:extLst>
                <a:ext uri="{FF2B5EF4-FFF2-40B4-BE49-F238E27FC236}">
                  <a16:creationId xmlns:a16="http://schemas.microsoft.com/office/drawing/2014/main" id="{A62576A7-275A-52FF-988B-70BDA43F38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 y="2016"/>
              <a:ext cx="1209" cy="1504"/>
            </a:xfrm>
            <a:prstGeom prst="rect">
              <a:avLst/>
            </a:prstGeom>
            <a:noFill/>
            <a:extLst>
              <a:ext uri="{909E8E84-426E-40DD-AFC4-6F175D3DCCD1}">
                <a14:hiddenFill xmlns:a14="http://schemas.microsoft.com/office/drawing/2010/main">
                  <a:solidFill>
                    <a:srgbClr val="FFFFFF"/>
                  </a:solidFill>
                </a14:hiddenFill>
              </a:ext>
            </a:extLst>
          </p:spPr>
        </p:pic>
        <p:sp>
          <p:nvSpPr>
            <p:cNvPr id="92170" name="Text Box 10">
              <a:extLst>
                <a:ext uri="{FF2B5EF4-FFF2-40B4-BE49-F238E27FC236}">
                  <a16:creationId xmlns:a16="http://schemas.microsoft.com/office/drawing/2014/main" id="{42456530-B02E-3461-F0C8-06B3A8534EE9}"/>
                </a:ext>
              </a:extLst>
            </p:cNvPr>
            <p:cNvSpPr txBox="1">
              <a:spLocks noChangeArrowheads="1"/>
            </p:cNvSpPr>
            <p:nvPr/>
          </p:nvSpPr>
          <p:spPr bwMode="auto">
            <a:xfrm>
              <a:off x="288" y="3216"/>
              <a:ext cx="1056" cy="2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imes New Roman" panose="02020603050405020304" pitchFamily="18" charset="0"/>
                </a:rPr>
                <a:t>Jane Addams</a:t>
              </a:r>
            </a:p>
          </p:txBody>
        </p:sp>
      </p:grpSp>
      <p:pic>
        <p:nvPicPr>
          <p:cNvPr id="92171" name="Picture 11">
            <a:extLst>
              <a:ext uri="{FF2B5EF4-FFF2-40B4-BE49-F238E27FC236}">
                <a16:creationId xmlns:a16="http://schemas.microsoft.com/office/drawing/2014/main" id="{FC9E0D89-8649-4240-0F3C-43E704450A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276600"/>
            <a:ext cx="13462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92172" name="Group 12">
            <a:extLst>
              <a:ext uri="{FF2B5EF4-FFF2-40B4-BE49-F238E27FC236}">
                <a16:creationId xmlns:a16="http://schemas.microsoft.com/office/drawing/2014/main" id="{935B3578-08CD-BFB1-5E42-1DDEB5896367}"/>
              </a:ext>
            </a:extLst>
          </p:cNvPr>
          <p:cNvGrpSpPr>
            <a:grpSpLocks/>
          </p:cNvGrpSpPr>
          <p:nvPr/>
        </p:nvGrpSpPr>
        <p:grpSpPr bwMode="auto">
          <a:xfrm>
            <a:off x="6019800" y="3200400"/>
            <a:ext cx="2209800" cy="2540000"/>
            <a:chOff x="3792" y="2016"/>
            <a:chExt cx="1392" cy="1600"/>
          </a:xfrm>
        </p:grpSpPr>
        <p:pic>
          <p:nvPicPr>
            <p:cNvPr id="92173" name="Picture 13">
              <a:extLst>
                <a:ext uri="{FF2B5EF4-FFF2-40B4-BE49-F238E27FC236}">
                  <a16:creationId xmlns:a16="http://schemas.microsoft.com/office/drawing/2014/main" id="{50187E13-3748-CF50-71D0-9E72EE104D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 y="2016"/>
              <a:ext cx="1105" cy="1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174" name="Text Box 14">
              <a:extLst>
                <a:ext uri="{FF2B5EF4-FFF2-40B4-BE49-F238E27FC236}">
                  <a16:creationId xmlns:a16="http://schemas.microsoft.com/office/drawing/2014/main" id="{3B917A82-A609-5187-2358-A31E72F04D47}"/>
                </a:ext>
              </a:extLst>
            </p:cNvPr>
            <p:cNvSpPr txBox="1">
              <a:spLocks noChangeArrowheads="1"/>
            </p:cNvSpPr>
            <p:nvPr/>
          </p:nvSpPr>
          <p:spPr bwMode="auto">
            <a:xfrm>
              <a:off x="4368" y="3360"/>
              <a:ext cx="816" cy="2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imes New Roman" panose="02020603050405020304" pitchFamily="18" charset="0"/>
                </a:rPr>
                <a:t>Jonas Salk</a:t>
              </a:r>
            </a:p>
          </p:txBody>
        </p:sp>
      </p:gr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43BBD6AD-B2ED-9533-83F6-A30CDB7DA8DE}"/>
              </a:ext>
            </a:extLst>
          </p:cNvPr>
          <p:cNvSpPr>
            <a:spLocks noGrp="1" noChangeArrowheads="1"/>
          </p:cNvSpPr>
          <p:nvPr>
            <p:ph type="title"/>
          </p:nvPr>
        </p:nvSpPr>
        <p:spPr>
          <a:xfrm>
            <a:off x="2057400" y="304800"/>
            <a:ext cx="6400800" cy="914400"/>
          </a:xfrm>
        </p:spPr>
        <p:txBody>
          <a:bodyPr/>
          <a:lstStyle/>
          <a:p>
            <a:r>
              <a:rPr lang="en-US" altLang="en-US">
                <a:solidFill>
                  <a:schemeClr val="bg1"/>
                </a:solidFill>
              </a:rPr>
              <a:t>Creativity in business</a:t>
            </a:r>
          </a:p>
        </p:txBody>
      </p:sp>
      <p:pic>
        <p:nvPicPr>
          <p:cNvPr id="103427" name="Picture 3">
            <a:extLst>
              <a:ext uri="{FF2B5EF4-FFF2-40B4-BE49-F238E27FC236}">
                <a16:creationId xmlns:a16="http://schemas.microsoft.com/office/drawing/2014/main" id="{0B2CDB18-BAE1-FD6B-693B-982F1FAF3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43400"/>
            <a:ext cx="18288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428" name="Picture 4">
            <a:extLst>
              <a:ext uri="{FF2B5EF4-FFF2-40B4-BE49-F238E27FC236}">
                <a16:creationId xmlns:a16="http://schemas.microsoft.com/office/drawing/2014/main" id="{04FFC975-CC20-305E-7997-19FD5D7A1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733800"/>
            <a:ext cx="18034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429" name="Picture 5">
            <a:extLst>
              <a:ext uri="{FF2B5EF4-FFF2-40B4-BE49-F238E27FC236}">
                <a16:creationId xmlns:a16="http://schemas.microsoft.com/office/drawing/2014/main" id="{71A8EB43-E14F-AC56-D457-AF82CC0B7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00200"/>
            <a:ext cx="159385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430" name="Picture 6">
            <a:extLst>
              <a:ext uri="{FF2B5EF4-FFF2-40B4-BE49-F238E27FC236}">
                <a16:creationId xmlns:a16="http://schemas.microsoft.com/office/drawing/2014/main" id="{68464D54-BF12-7718-62BC-6A19FE5F4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76400"/>
            <a:ext cx="1546225" cy="2335213"/>
          </a:xfrm>
          <a:prstGeom prst="rect">
            <a:avLst/>
          </a:prstGeom>
          <a:noFill/>
          <a:extLst>
            <a:ext uri="{909E8E84-426E-40DD-AFC4-6F175D3DCCD1}">
              <a14:hiddenFill xmlns:a14="http://schemas.microsoft.com/office/drawing/2010/main">
                <a:solidFill>
                  <a:srgbClr val="FFFFFF"/>
                </a:solidFill>
              </a14:hiddenFill>
            </a:ext>
          </a:extLst>
        </p:spPr>
      </p:pic>
      <p:pic>
        <p:nvPicPr>
          <p:cNvPr id="103431" name="Picture 7">
            <a:extLst>
              <a:ext uri="{FF2B5EF4-FFF2-40B4-BE49-F238E27FC236}">
                <a16:creationId xmlns:a16="http://schemas.microsoft.com/office/drawing/2014/main" id="{0A477290-3D24-B350-BD9A-C35A180BD7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155416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432" name="Picture 8">
            <a:extLst>
              <a:ext uri="{FF2B5EF4-FFF2-40B4-BE49-F238E27FC236}">
                <a16:creationId xmlns:a16="http://schemas.microsoft.com/office/drawing/2014/main" id="{776F03CB-38E6-2E08-4BDB-29803167FD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219200"/>
            <a:ext cx="1520825" cy="2035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a:extLst>
              <a:ext uri="{FF2B5EF4-FFF2-40B4-BE49-F238E27FC236}">
                <a16:creationId xmlns:a16="http://schemas.microsoft.com/office/drawing/2014/main" id="{111A7F31-C5C9-6BF2-865F-F99BBD61C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1000"/>
            <a:ext cx="3289300" cy="10795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43363" name="Picture 3">
            <a:extLst>
              <a:ext uri="{FF2B5EF4-FFF2-40B4-BE49-F238E27FC236}">
                <a16:creationId xmlns:a16="http://schemas.microsoft.com/office/drawing/2014/main" id="{3AEC775B-73A4-E1A8-DE71-55B37775B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52600"/>
            <a:ext cx="3743325" cy="4648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3364" name="Text Box 4">
            <a:extLst>
              <a:ext uri="{FF2B5EF4-FFF2-40B4-BE49-F238E27FC236}">
                <a16:creationId xmlns:a16="http://schemas.microsoft.com/office/drawing/2014/main" id="{548CE97A-2E19-29D9-B972-E875EF42E836}"/>
              </a:ext>
            </a:extLst>
          </p:cNvPr>
          <p:cNvSpPr txBox="1">
            <a:spLocks noChangeArrowheads="1"/>
          </p:cNvSpPr>
          <p:nvPr/>
        </p:nvSpPr>
        <p:spPr bwMode="auto">
          <a:xfrm>
            <a:off x="1371600" y="4267200"/>
            <a:ext cx="7543800" cy="8318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“Innovate America” – National Innovation Initiative                                        		             Report, December 2004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a:extLst>
              <a:ext uri="{FF2B5EF4-FFF2-40B4-BE49-F238E27FC236}">
                <a16:creationId xmlns:a16="http://schemas.microsoft.com/office/drawing/2014/main" id="{43F4CDC5-017D-DA89-2A53-F38BA2120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5562600" cy="53784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44387" name="Picture 3">
            <a:extLst>
              <a:ext uri="{FF2B5EF4-FFF2-40B4-BE49-F238E27FC236}">
                <a16:creationId xmlns:a16="http://schemas.microsoft.com/office/drawing/2014/main" id="{E3EBE561-5B90-6F7E-0021-551632768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289300" cy="10795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4388" name="Text Box 4">
            <a:extLst>
              <a:ext uri="{FF2B5EF4-FFF2-40B4-BE49-F238E27FC236}">
                <a16:creationId xmlns:a16="http://schemas.microsoft.com/office/drawing/2014/main" id="{D79F74BD-3166-F29A-745B-605F4530098C}"/>
              </a:ext>
            </a:extLst>
          </p:cNvPr>
          <p:cNvSpPr txBox="1">
            <a:spLocks noChangeArrowheads="1"/>
          </p:cNvSpPr>
          <p:nvPr/>
        </p:nvSpPr>
        <p:spPr bwMode="auto">
          <a:xfrm>
            <a:off x="609600" y="2057400"/>
            <a:ext cx="8305800" cy="3406775"/>
          </a:xfrm>
          <a:prstGeom prst="rect">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chemeClr val="accent2"/>
                </a:solidFill>
              </a:rPr>
              <a:t>REPORT SIGNED BY CEOS OF 11 MAJOR US COMPANIES AND PRESIDENTS OF 8 UNIVERSITIES!</a:t>
            </a:r>
          </a:p>
          <a:p>
            <a:pPr>
              <a:spcBef>
                <a:spcPct val="50000"/>
              </a:spcBef>
              <a:buFontTx/>
              <a:buChar char="-"/>
            </a:pPr>
            <a:r>
              <a:rPr lang="en-US" altLang="en-US"/>
              <a:t>BellSouth, IBM, American Airlines, Advanced Micro Devices, Ab Initio, Verizon, Amgen, Dana, Morgan Stanley, GM, PepsiCo</a:t>
            </a:r>
          </a:p>
          <a:p>
            <a:pPr>
              <a:spcBef>
                <a:spcPct val="50000"/>
              </a:spcBef>
              <a:buFontTx/>
              <a:buChar char="-"/>
            </a:pPr>
            <a:r>
              <a:rPr lang="en-US" altLang="en-US"/>
              <a:t> Georgia Institute of Technology, Texas A&amp;M, Columbia University, University of North Carolina, Stanford, Rensselaer, MIT,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blinds(horizontal)">
                                      <p:cBhvr>
                                        <p:cTn id="7"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1026">
            <a:extLst>
              <a:ext uri="{FF2B5EF4-FFF2-40B4-BE49-F238E27FC236}">
                <a16:creationId xmlns:a16="http://schemas.microsoft.com/office/drawing/2014/main" id="{BBF6283A-C245-1B68-7E25-A2082C03A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1000"/>
            <a:ext cx="3289300" cy="10795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55651" name="Picture 1027">
            <a:extLst>
              <a:ext uri="{FF2B5EF4-FFF2-40B4-BE49-F238E27FC236}">
                <a16:creationId xmlns:a16="http://schemas.microsoft.com/office/drawing/2014/main" id="{EF1CBE42-2AB1-6FED-D1C3-051282335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5410200" cy="4789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5652" name="Text Box 1028">
            <a:extLst>
              <a:ext uri="{FF2B5EF4-FFF2-40B4-BE49-F238E27FC236}">
                <a16:creationId xmlns:a16="http://schemas.microsoft.com/office/drawing/2014/main" id="{3A70D6A1-5860-3334-7D61-DEDFB36AE9C7}"/>
              </a:ext>
            </a:extLst>
          </p:cNvPr>
          <p:cNvSpPr txBox="1">
            <a:spLocks noChangeArrowheads="1"/>
          </p:cNvSpPr>
          <p:nvPr/>
        </p:nvSpPr>
        <p:spPr bwMode="auto">
          <a:xfrm>
            <a:off x="1143000" y="990600"/>
            <a:ext cx="7543800" cy="551973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PAGE 1:</a:t>
            </a:r>
          </a:p>
          <a:p>
            <a:pPr>
              <a:spcBef>
                <a:spcPct val="50000"/>
              </a:spcBef>
            </a:pPr>
            <a:r>
              <a:rPr lang="en-US" altLang="en-US" sz="4400" b="1">
                <a:solidFill>
                  <a:schemeClr val="accent2"/>
                </a:solidFill>
              </a:rPr>
              <a:t>“RESOLVED --</a:t>
            </a:r>
            <a:br>
              <a:rPr lang="en-US" altLang="en-US" sz="4400" b="1">
                <a:solidFill>
                  <a:schemeClr val="accent2"/>
                </a:solidFill>
              </a:rPr>
            </a:br>
            <a:br>
              <a:rPr lang="en-US" altLang="en-US" sz="4400" b="1">
                <a:solidFill>
                  <a:schemeClr val="accent2"/>
                </a:solidFill>
              </a:rPr>
            </a:br>
            <a:r>
              <a:rPr lang="en-US" altLang="en-US" sz="4400" b="1">
                <a:solidFill>
                  <a:schemeClr val="accent2"/>
                </a:solidFill>
              </a:rPr>
              <a:t>Innovation will be the single most important factor in</a:t>
            </a:r>
            <a:br>
              <a:rPr lang="en-US" altLang="en-US" sz="4400" b="1">
                <a:solidFill>
                  <a:schemeClr val="accent2"/>
                </a:solidFill>
              </a:rPr>
            </a:br>
            <a:r>
              <a:rPr lang="en-US" altLang="en-US" sz="4400" b="1">
                <a:solidFill>
                  <a:schemeClr val="accent2"/>
                </a:solidFill>
              </a:rPr>
              <a:t>determining America’s success through the 21</a:t>
            </a:r>
            <a:r>
              <a:rPr lang="en-US" altLang="en-US" sz="4400" b="1" baseline="30000">
                <a:solidFill>
                  <a:schemeClr val="accent2"/>
                </a:solidFill>
              </a:rPr>
              <a:t>st</a:t>
            </a:r>
            <a:r>
              <a:rPr lang="en-US" altLang="en-US" sz="4400" b="1">
                <a:solidFill>
                  <a:schemeClr val="accent2"/>
                </a:solidFill>
              </a:rPr>
              <a:t> century.”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2"/>
                                        </p:tgtEl>
                                        <p:attrNameLst>
                                          <p:attrName>style.visibility</p:attrName>
                                        </p:attrNameLst>
                                      </p:cBhvr>
                                      <p:to>
                                        <p:strVal val="visible"/>
                                      </p:to>
                                    </p:set>
                                    <p:anim calcmode="lin" valueType="num">
                                      <p:cBhvr additive="base">
                                        <p:cTn id="7" dur="500" fill="hold"/>
                                        <p:tgtEl>
                                          <p:spTgt spid="155652"/>
                                        </p:tgtEl>
                                        <p:attrNameLst>
                                          <p:attrName>ppt_x</p:attrName>
                                        </p:attrNameLst>
                                      </p:cBhvr>
                                      <p:tavLst>
                                        <p:tav tm="0">
                                          <p:val>
                                            <p:strVal val="#ppt_x"/>
                                          </p:val>
                                        </p:tav>
                                        <p:tav tm="100000">
                                          <p:val>
                                            <p:strVal val="#ppt_x"/>
                                          </p:val>
                                        </p:tav>
                                      </p:tavLst>
                                    </p:anim>
                                    <p:anim calcmode="lin" valueType="num">
                                      <p:cBhvr additive="base">
                                        <p:cTn id="8" dur="500" fill="hold"/>
                                        <p:tgtEl>
                                          <p:spTgt spid="155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074">
            <a:extLst>
              <a:ext uri="{FF2B5EF4-FFF2-40B4-BE49-F238E27FC236}">
                <a16:creationId xmlns:a16="http://schemas.microsoft.com/office/drawing/2014/main" id="{A2450FA5-5E21-5658-DC8F-3A46E7683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33400"/>
            <a:ext cx="3446463" cy="525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1619" name="Text Box 3075">
            <a:extLst>
              <a:ext uri="{FF2B5EF4-FFF2-40B4-BE49-F238E27FC236}">
                <a16:creationId xmlns:a16="http://schemas.microsoft.com/office/drawing/2014/main" id="{66180237-8A59-3968-177E-89D0CB372963}"/>
              </a:ext>
            </a:extLst>
          </p:cNvPr>
          <p:cNvSpPr txBox="1">
            <a:spLocks noChangeArrowheads="1"/>
          </p:cNvSpPr>
          <p:nvPr/>
        </p:nvSpPr>
        <p:spPr bwMode="auto">
          <a:xfrm>
            <a:off x="533400" y="990600"/>
            <a:ext cx="4953000" cy="528638"/>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t>Number of creative workers</a:t>
            </a:r>
          </a:p>
        </p:txBody>
      </p:sp>
      <p:pic>
        <p:nvPicPr>
          <p:cNvPr id="111620" name="Picture 3076">
            <a:extLst>
              <a:ext uri="{FF2B5EF4-FFF2-40B4-BE49-F238E27FC236}">
                <a16:creationId xmlns:a16="http://schemas.microsoft.com/office/drawing/2014/main" id="{8937AC88-5E99-1145-551E-21EA7B31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486400"/>
            <a:ext cx="1806575" cy="957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Text Box 3">
            <a:extLst>
              <a:ext uri="{FF2B5EF4-FFF2-40B4-BE49-F238E27FC236}">
                <a16:creationId xmlns:a16="http://schemas.microsoft.com/office/drawing/2014/main" id="{B051666A-1FB8-2B9D-A0E2-F62288D469AF}"/>
              </a:ext>
            </a:extLst>
          </p:cNvPr>
          <p:cNvSpPr txBox="1">
            <a:spLocks noChangeArrowheads="1"/>
          </p:cNvSpPr>
          <p:nvPr/>
        </p:nvSpPr>
        <p:spPr bwMode="auto">
          <a:xfrm>
            <a:off x="4343400" y="1524000"/>
            <a:ext cx="3886200" cy="2317750"/>
          </a:xfrm>
          <a:prstGeom prst="rect">
            <a:avLst/>
          </a:prstGeom>
          <a:solidFill>
            <a:schemeClr val="bg1"/>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spcBef>
                <a:spcPct val="50000"/>
              </a:spcBef>
            </a:pPr>
            <a:r>
              <a:rPr lang="en-US" altLang="en-US" sz="3600"/>
              <a:t>WHAT’S SO</a:t>
            </a:r>
            <a:br>
              <a:rPr lang="en-US" altLang="en-US" sz="3600"/>
            </a:br>
            <a:r>
              <a:rPr lang="en-US" altLang="en-US" sz="3600"/>
              <a:t>GREAT ABOUT</a:t>
            </a:r>
            <a:br>
              <a:rPr lang="en-US" altLang="en-US" sz="3600"/>
            </a:br>
            <a:r>
              <a:rPr lang="en-US" altLang="en-US" sz="3600"/>
              <a:t>CREATIVITY?</a:t>
            </a:r>
          </a:p>
        </p:txBody>
      </p:sp>
      <p:pic>
        <p:nvPicPr>
          <p:cNvPr id="191493" name="Picture 5">
            <a:extLst>
              <a:ext uri="{FF2B5EF4-FFF2-40B4-BE49-F238E27FC236}">
                <a16:creationId xmlns:a16="http://schemas.microsoft.com/office/drawing/2014/main" id="{B474C173-DF2A-D034-EA81-5E1EF7D2A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2524125" cy="5105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id="{966F4C05-B937-0E0D-0B91-4829BA885D97}"/>
              </a:ext>
            </a:extLst>
          </p:cNvPr>
          <p:cNvSpPr txBox="1">
            <a:spLocks noChangeArrowheads="1"/>
          </p:cNvSpPr>
          <p:nvPr/>
        </p:nvSpPr>
        <p:spPr bwMode="auto">
          <a:xfrm>
            <a:off x="2590800" y="762000"/>
            <a:ext cx="59436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400">
                <a:solidFill>
                  <a:schemeClr val="bg1"/>
                </a:solidFill>
              </a:rPr>
              <a:t>Economic progress directly related to management, nourishment and celebration of region’s creative assets.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a:extLst>
              <a:ext uri="{FF2B5EF4-FFF2-40B4-BE49-F238E27FC236}">
                <a16:creationId xmlns:a16="http://schemas.microsoft.com/office/drawing/2014/main" id="{6714D7E2-33DD-363E-C406-B8C66EBD1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33400"/>
            <a:ext cx="6172200" cy="5853113"/>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71D1DAD-5710-B451-308A-4E584EC7C977}"/>
              </a:ext>
            </a:extLst>
          </p:cNvPr>
          <p:cNvSpPr>
            <a:spLocks noGrp="1" noChangeArrowheads="1"/>
          </p:cNvSpPr>
          <p:nvPr>
            <p:ph type="title"/>
          </p:nvPr>
        </p:nvSpPr>
        <p:spPr>
          <a:xfrm>
            <a:off x="914400" y="533400"/>
            <a:ext cx="7772400" cy="1143000"/>
          </a:xfrm>
        </p:spPr>
        <p:txBody>
          <a:bodyPr/>
          <a:lstStyle/>
          <a:p>
            <a:r>
              <a:rPr lang="en-US" altLang="en-US">
                <a:solidFill>
                  <a:schemeClr val="bg1"/>
                </a:solidFill>
                <a:latin typeface="Arial" panose="020B0604020202020204" pitchFamily="34" charset="0"/>
              </a:rPr>
              <a:t>Rise of Creative Class</a:t>
            </a:r>
          </a:p>
        </p:txBody>
      </p:sp>
      <p:sp>
        <p:nvSpPr>
          <p:cNvPr id="95235" name="Rectangle 3">
            <a:extLst>
              <a:ext uri="{FF2B5EF4-FFF2-40B4-BE49-F238E27FC236}">
                <a16:creationId xmlns:a16="http://schemas.microsoft.com/office/drawing/2014/main" id="{732B5A94-02D8-AF7C-F7B3-11A4072D0282}"/>
              </a:ext>
            </a:extLst>
          </p:cNvPr>
          <p:cNvSpPr>
            <a:spLocks noGrp="1" noChangeArrowheads="1"/>
          </p:cNvSpPr>
          <p:nvPr>
            <p:ph type="body" sz="half" idx="2"/>
          </p:nvPr>
        </p:nvSpPr>
        <p:spPr>
          <a:xfrm>
            <a:off x="5181600" y="1676400"/>
            <a:ext cx="3581400" cy="3962400"/>
          </a:xfrm>
          <a:ln w="38100">
            <a:solidFill>
              <a:srgbClr val="FF3300"/>
            </a:solidFill>
            <a:miter lim="800000"/>
            <a:headEnd/>
            <a:tailEnd/>
          </a:ln>
        </p:spPr>
        <p:txBody>
          <a:bodyPr/>
          <a:lstStyle/>
          <a:p>
            <a:pPr marL="533400" indent="-533400" algn="ctr">
              <a:buFontTx/>
              <a:buNone/>
            </a:pPr>
            <a:r>
              <a:rPr lang="en-US" altLang="en-US" sz="2800">
                <a:solidFill>
                  <a:schemeClr val="bg1"/>
                </a:solidFill>
                <a:latin typeface="Arial" panose="020B0604020202020204" pitchFamily="34" charset="0"/>
              </a:rPr>
              <a:t>Creative class = </a:t>
            </a:r>
          </a:p>
          <a:p>
            <a:pPr marL="533400" indent="-533400">
              <a:buFontTx/>
              <a:buNone/>
            </a:pPr>
            <a:r>
              <a:rPr lang="en-US" altLang="en-US" sz="3600">
                <a:solidFill>
                  <a:schemeClr val="bg1"/>
                </a:solidFill>
                <a:latin typeface="Arial" panose="020B0604020202020204" pitchFamily="34" charset="0"/>
              </a:rPr>
              <a:t>* </a:t>
            </a:r>
            <a:r>
              <a:rPr lang="en-US" altLang="en-US" sz="2800">
                <a:solidFill>
                  <a:schemeClr val="bg1"/>
                </a:solidFill>
                <a:latin typeface="Arial" panose="020B0604020202020204" pitchFamily="34" charset="0"/>
              </a:rPr>
              <a:t>Super-Creatives,</a:t>
            </a:r>
          </a:p>
          <a:p>
            <a:pPr marL="533400" indent="-533400">
              <a:buFontTx/>
              <a:buNone/>
            </a:pPr>
            <a:r>
              <a:rPr lang="en-US" altLang="en-US" sz="2800">
                <a:solidFill>
                  <a:schemeClr val="bg1"/>
                </a:solidFill>
                <a:latin typeface="Arial" panose="020B0604020202020204" pitchFamily="34" charset="0"/>
              </a:rPr>
              <a:t>  15 million workers +</a:t>
            </a:r>
          </a:p>
          <a:p>
            <a:pPr marL="533400" indent="-533400">
              <a:buFontTx/>
              <a:buNone/>
            </a:pPr>
            <a:r>
              <a:rPr lang="en-US" altLang="en-US" sz="3600">
                <a:solidFill>
                  <a:schemeClr val="bg1"/>
                </a:solidFill>
                <a:latin typeface="Arial" panose="020B0604020202020204" pitchFamily="34" charset="0"/>
              </a:rPr>
              <a:t>*</a:t>
            </a:r>
            <a:r>
              <a:rPr lang="en-US" altLang="en-US" sz="2800">
                <a:solidFill>
                  <a:schemeClr val="bg1"/>
                </a:solidFill>
                <a:latin typeface="Arial" panose="020B0604020202020204" pitchFamily="34" charset="0"/>
              </a:rPr>
              <a:t> Creativity pros, </a:t>
            </a:r>
          </a:p>
          <a:p>
            <a:pPr marL="533400" indent="-533400">
              <a:buFontTx/>
              <a:buNone/>
            </a:pPr>
            <a:r>
              <a:rPr lang="en-US" altLang="en-US" sz="2800">
                <a:solidFill>
                  <a:schemeClr val="bg1"/>
                </a:solidFill>
                <a:latin typeface="Arial" panose="020B0604020202020204" pitchFamily="34" charset="0"/>
              </a:rPr>
              <a:t>  23 million workers</a:t>
            </a:r>
          </a:p>
          <a:p>
            <a:pPr marL="533400" indent="-533400">
              <a:buFontTx/>
              <a:buNone/>
            </a:pPr>
            <a:r>
              <a:rPr lang="en-US" altLang="en-US" sz="2800">
                <a:latin typeface="Arial" panose="020B0604020202020204" pitchFamily="34" charset="0"/>
              </a:rPr>
              <a:t>   </a:t>
            </a:r>
            <a:r>
              <a:rPr lang="en-US" altLang="en-US" sz="28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rPr>
              <a:t>38 million strong </a:t>
            </a:r>
            <a:r>
              <a:rPr lang="en-US" altLang="en-US" sz="2400">
                <a:solidFill>
                  <a:schemeClr val="bg1"/>
                </a:solidFill>
                <a:latin typeface="Arial" panose="020B0604020202020204" pitchFamily="34" charset="0"/>
              </a:rPr>
              <a:t>28% U.S. work force</a:t>
            </a:r>
          </a:p>
        </p:txBody>
      </p:sp>
      <p:sp>
        <p:nvSpPr>
          <p:cNvPr id="95236" name="Rectangle 4">
            <a:extLst>
              <a:ext uri="{FF2B5EF4-FFF2-40B4-BE49-F238E27FC236}">
                <a16:creationId xmlns:a16="http://schemas.microsoft.com/office/drawing/2014/main" id="{92F79244-13F5-06BD-B4E8-F4BE108A005A}"/>
              </a:ext>
            </a:extLst>
          </p:cNvPr>
          <p:cNvSpPr>
            <a:spLocks noChangeArrowheads="1"/>
          </p:cNvSpPr>
          <p:nvPr/>
        </p:nvSpPr>
        <p:spPr bwMode="auto">
          <a:xfrm>
            <a:off x="510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5237" name="Picture 5">
            <a:extLst>
              <a:ext uri="{FF2B5EF4-FFF2-40B4-BE49-F238E27FC236}">
                <a16:creationId xmlns:a16="http://schemas.microsoft.com/office/drawing/2014/main" id="{D52152DB-1EEA-D337-9E7F-A6E92705E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4800600" cy="35734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5238" name="Line 6">
            <a:extLst>
              <a:ext uri="{FF2B5EF4-FFF2-40B4-BE49-F238E27FC236}">
                <a16:creationId xmlns:a16="http://schemas.microsoft.com/office/drawing/2014/main" id="{F4511404-DDB7-422E-016F-3F2A84150AF0}"/>
              </a:ext>
            </a:extLst>
          </p:cNvPr>
          <p:cNvSpPr>
            <a:spLocks noChangeShapeType="1"/>
          </p:cNvSpPr>
          <p:nvPr/>
        </p:nvSpPr>
        <p:spPr bwMode="auto">
          <a:xfrm>
            <a:off x="5334000" y="4572000"/>
            <a:ext cx="32004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239" name="Text Box 7">
            <a:extLst>
              <a:ext uri="{FF2B5EF4-FFF2-40B4-BE49-F238E27FC236}">
                <a16:creationId xmlns:a16="http://schemas.microsoft.com/office/drawing/2014/main" id="{2158336C-7E12-B6B7-8F7B-B39EE8CE250F}"/>
              </a:ext>
            </a:extLst>
          </p:cNvPr>
          <p:cNvSpPr txBox="1">
            <a:spLocks noChangeArrowheads="1"/>
          </p:cNvSpPr>
          <p:nvPr/>
        </p:nvSpPr>
        <p:spPr bwMode="auto">
          <a:xfrm>
            <a:off x="2514600" y="61722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“The Rise of the Creative Class,” Richard Florida</a:t>
            </a:r>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a:extLst>
              <a:ext uri="{FF2B5EF4-FFF2-40B4-BE49-F238E27FC236}">
                <a16:creationId xmlns:a16="http://schemas.microsoft.com/office/drawing/2014/main" id="{56B2FD98-2C58-325B-05CE-B60054F0D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11493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6259" name="Picture 3">
            <a:extLst>
              <a:ext uri="{FF2B5EF4-FFF2-40B4-BE49-F238E27FC236}">
                <a16:creationId xmlns:a16="http://schemas.microsoft.com/office/drawing/2014/main" id="{644D02E4-0978-5800-0407-1B41D08B4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1641475" cy="1658938"/>
          </a:xfrm>
          <a:prstGeom prst="rect">
            <a:avLst/>
          </a:prstGeom>
          <a:noFill/>
          <a:extLst>
            <a:ext uri="{909E8E84-426E-40DD-AFC4-6F175D3DCCD1}">
              <a14:hiddenFill xmlns:a14="http://schemas.microsoft.com/office/drawing/2010/main">
                <a:solidFill>
                  <a:srgbClr val="FFFFFF"/>
                </a:solidFill>
              </a14:hiddenFill>
            </a:ext>
          </a:extLst>
        </p:spPr>
      </p:pic>
      <p:sp>
        <p:nvSpPr>
          <p:cNvPr id="96260" name="Rectangle 4">
            <a:extLst>
              <a:ext uri="{FF2B5EF4-FFF2-40B4-BE49-F238E27FC236}">
                <a16:creationId xmlns:a16="http://schemas.microsoft.com/office/drawing/2014/main" id="{93B94406-2906-BEA6-BD38-29A45D7CC4D3}"/>
              </a:ext>
            </a:extLst>
          </p:cNvPr>
          <p:cNvSpPr>
            <a:spLocks noChangeArrowheads="1"/>
          </p:cNvSpPr>
          <p:nvPr/>
        </p:nvSpPr>
        <p:spPr bwMode="auto">
          <a:xfrm>
            <a:off x="3886200" y="1752600"/>
            <a:ext cx="441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000">
                <a:solidFill>
                  <a:srgbClr val="000000"/>
                </a:solidFill>
                <a:latin typeface="Arial" panose="020B0604020202020204" pitchFamily="34" charset="0"/>
                <a:ea typeface="Arial Unicode MS" pitchFamily="34" charset="-128"/>
              </a:rPr>
              <a:t> </a:t>
            </a:r>
            <a:endParaRPr lang="en-US" altLang="en-US" sz="1200">
              <a:solidFill>
                <a:srgbClr val="000000"/>
              </a:solidFill>
              <a:latin typeface="Times New Roman" panose="02020603050405020304" pitchFamily="18" charset="0"/>
              <a:ea typeface="Arial Unicode MS" pitchFamily="34" charset="-128"/>
            </a:endParaRPr>
          </a:p>
          <a:p>
            <a:pPr lvl="1" eaLnBrk="0" hangingPunct="0"/>
            <a:endParaRPr lang="en-US" altLang="en-US">
              <a:latin typeface="Times New Roman" panose="02020603050405020304" pitchFamily="18" charset="0"/>
            </a:endParaRPr>
          </a:p>
        </p:txBody>
      </p:sp>
      <p:sp>
        <p:nvSpPr>
          <p:cNvPr id="96261" name="Rectangle 5">
            <a:extLst>
              <a:ext uri="{FF2B5EF4-FFF2-40B4-BE49-F238E27FC236}">
                <a16:creationId xmlns:a16="http://schemas.microsoft.com/office/drawing/2014/main" id="{C9D34B53-5CA6-BCC1-2BB7-E446D371046C}"/>
              </a:ext>
            </a:extLst>
          </p:cNvPr>
          <p:cNvSpPr>
            <a:spLocks noChangeArrowheads="1"/>
          </p:cNvSpPr>
          <p:nvPr/>
        </p:nvSpPr>
        <p:spPr bwMode="auto">
          <a:xfrm>
            <a:off x="2286000" y="914400"/>
            <a:ext cx="6400800" cy="2084388"/>
          </a:xfrm>
          <a:prstGeom prst="rect">
            <a:avLst/>
          </a:prstGeom>
          <a:solidFill>
            <a:schemeClr val="bg1"/>
          </a:solidFill>
          <a:ln w="9525">
            <a:solidFill>
              <a:srgbClr val="00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algn="just"/>
            <a:r>
              <a:rPr lang="en-US" altLang="en-US" sz="2800">
                <a:solidFill>
                  <a:srgbClr val="000000"/>
                </a:solidFill>
                <a:latin typeface="Arial" panose="020B0604020202020204" pitchFamily="34" charset="0"/>
                <a:ea typeface="Arial Unicode MS" pitchFamily="34" charset="-128"/>
              </a:rPr>
              <a:t>Super-Creative Core:</a:t>
            </a:r>
            <a:endParaRPr lang="en-US" altLang="en-US" sz="1100">
              <a:latin typeface="Times New Roman" panose="02020603050405020304" pitchFamily="18" charset="0"/>
            </a:endParaRPr>
          </a:p>
          <a:p>
            <a:pPr eaLnBrk="0" hangingPunct="0">
              <a:buFontTx/>
              <a:buChar char="•"/>
            </a:pPr>
            <a:r>
              <a:rPr lang="en-US" altLang="en-US" sz="1800">
                <a:latin typeface="Arial" panose="020B0604020202020204" pitchFamily="34" charset="0"/>
              </a:rPr>
              <a:t> Computer and mathematical occupations</a:t>
            </a:r>
            <a:endParaRPr lang="en-US" altLang="en-US" sz="1800">
              <a:latin typeface="Times New Roman" panose="02020603050405020304" pitchFamily="18" charset="0"/>
            </a:endParaRPr>
          </a:p>
          <a:p>
            <a:pPr eaLnBrk="0" hangingPunct="0">
              <a:buFontTx/>
              <a:buChar char="•"/>
            </a:pPr>
            <a:r>
              <a:rPr lang="en-US" altLang="en-US" sz="1800">
                <a:latin typeface="Arial" panose="020B0604020202020204" pitchFamily="34" charset="0"/>
              </a:rPr>
              <a:t> Architecture and engineering occupations</a:t>
            </a:r>
            <a:endParaRPr lang="en-US" altLang="en-US" sz="1800">
              <a:latin typeface="Times New Roman" panose="02020603050405020304" pitchFamily="18" charset="0"/>
            </a:endParaRPr>
          </a:p>
          <a:p>
            <a:pPr eaLnBrk="0" hangingPunct="0">
              <a:buFontTx/>
              <a:buChar char="•"/>
            </a:pPr>
            <a:r>
              <a:rPr lang="en-US" altLang="en-US" sz="1800">
                <a:latin typeface="Arial" panose="020B0604020202020204" pitchFamily="34" charset="0"/>
              </a:rPr>
              <a:t> Life, physical, and social science occupations</a:t>
            </a:r>
            <a:endParaRPr lang="en-US" altLang="en-US" sz="1800">
              <a:latin typeface="Times New Roman" panose="02020603050405020304" pitchFamily="18" charset="0"/>
            </a:endParaRPr>
          </a:p>
          <a:p>
            <a:pPr eaLnBrk="0" hangingPunct="0">
              <a:buFontTx/>
              <a:buChar char="•"/>
            </a:pPr>
            <a:r>
              <a:rPr lang="en-US" altLang="en-US" sz="1800">
                <a:latin typeface="Arial" panose="020B0604020202020204" pitchFamily="34" charset="0"/>
              </a:rPr>
              <a:t> Education, training, and library occupations</a:t>
            </a:r>
            <a:endParaRPr lang="en-US" altLang="en-US" sz="1800">
              <a:latin typeface="Times New Roman" panose="02020603050405020304" pitchFamily="18" charset="0"/>
            </a:endParaRPr>
          </a:p>
          <a:p>
            <a:pPr eaLnBrk="0" hangingPunct="0">
              <a:buFontTx/>
              <a:buChar char="•"/>
            </a:pPr>
            <a:r>
              <a:rPr lang="en-US" altLang="en-US" sz="1800">
                <a:latin typeface="Arial" panose="020B0604020202020204" pitchFamily="34" charset="0"/>
              </a:rPr>
              <a:t> Arts, design, entertainment, sports, and media occupations</a:t>
            </a:r>
          </a:p>
          <a:p>
            <a:pPr eaLnBrk="0" hangingPunct="0"/>
            <a:r>
              <a:rPr lang="en-US" altLang="en-US" sz="1800">
                <a:solidFill>
                  <a:srgbClr val="000000"/>
                </a:solidFill>
                <a:latin typeface="Arial" panose="020B0604020202020204" pitchFamily="34" charset="0"/>
                <a:ea typeface="Arial Unicode MS" pitchFamily="34" charset="-128"/>
              </a:rPr>
              <a:t> </a:t>
            </a:r>
            <a:endParaRPr lang="en-US" altLang="en-US">
              <a:latin typeface="Times New Roman" panose="02020603050405020304" pitchFamily="18" charset="0"/>
            </a:endParaRPr>
          </a:p>
        </p:txBody>
      </p:sp>
      <p:sp>
        <p:nvSpPr>
          <p:cNvPr id="96262" name="Rectangle 6">
            <a:extLst>
              <a:ext uri="{FF2B5EF4-FFF2-40B4-BE49-F238E27FC236}">
                <a16:creationId xmlns:a16="http://schemas.microsoft.com/office/drawing/2014/main" id="{A6FE7CF1-2AF2-0752-F717-1AC8F7EBEFF0}"/>
              </a:ext>
            </a:extLst>
          </p:cNvPr>
          <p:cNvSpPr>
            <a:spLocks noChangeArrowheads="1"/>
          </p:cNvSpPr>
          <p:nvPr/>
        </p:nvSpPr>
        <p:spPr bwMode="auto">
          <a:xfrm>
            <a:off x="2286000" y="3733800"/>
            <a:ext cx="5791200" cy="2084388"/>
          </a:xfrm>
          <a:prstGeom prst="rect">
            <a:avLst/>
          </a:prstGeom>
          <a:solidFill>
            <a:schemeClr val="bg1"/>
          </a:solidFill>
          <a:ln w="9525">
            <a:solidFill>
              <a:srgbClr val="00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algn="just"/>
            <a:r>
              <a:rPr lang="en-US" altLang="en-US" sz="2800">
                <a:solidFill>
                  <a:srgbClr val="000000"/>
                </a:solidFill>
                <a:latin typeface="Arial" panose="020B0604020202020204" pitchFamily="34" charset="0"/>
                <a:ea typeface="Arial Unicode MS" pitchFamily="34" charset="-128"/>
              </a:rPr>
              <a:t>Creative Professionals:</a:t>
            </a:r>
            <a:endParaRPr lang="en-US" altLang="en-US" sz="2800">
              <a:solidFill>
                <a:srgbClr val="000000"/>
              </a:solidFill>
              <a:latin typeface="Times New Roman" panose="02020603050405020304" pitchFamily="18" charset="0"/>
              <a:ea typeface="Arial Unicode MS" pitchFamily="34" charset="-128"/>
            </a:endParaRPr>
          </a:p>
          <a:p>
            <a:pPr>
              <a:buFontTx/>
              <a:buChar char="•"/>
            </a:pPr>
            <a:r>
              <a:rPr lang="en-US" altLang="en-US" sz="1800">
                <a:latin typeface="Arial" panose="020B0604020202020204" pitchFamily="34" charset="0"/>
              </a:rPr>
              <a:t> Managerial occupations</a:t>
            </a:r>
            <a:endParaRPr lang="en-US" altLang="en-US" sz="1800">
              <a:latin typeface="Times New Roman" panose="02020603050405020304" pitchFamily="18" charset="0"/>
            </a:endParaRPr>
          </a:p>
          <a:p>
            <a:pPr eaLnBrk="0" hangingPunct="0">
              <a:buFontTx/>
              <a:buChar char="•"/>
            </a:pPr>
            <a:r>
              <a:rPr lang="en-US" altLang="en-US" sz="1800">
                <a:latin typeface="Arial" panose="020B0604020202020204" pitchFamily="34" charset="0"/>
              </a:rPr>
              <a:t> Business and financial operations occupations</a:t>
            </a:r>
            <a:endParaRPr lang="en-US" altLang="en-US" sz="1800">
              <a:latin typeface="Times New Roman" panose="02020603050405020304" pitchFamily="18" charset="0"/>
            </a:endParaRPr>
          </a:p>
          <a:p>
            <a:pPr eaLnBrk="0" hangingPunct="0">
              <a:buFontTx/>
              <a:buChar char="•"/>
            </a:pPr>
            <a:r>
              <a:rPr lang="en-US" altLang="en-US" sz="1800">
                <a:latin typeface="Arial" panose="020B0604020202020204" pitchFamily="34" charset="0"/>
              </a:rPr>
              <a:t> Legal operations</a:t>
            </a:r>
            <a:endParaRPr lang="en-US" altLang="en-US" sz="1800">
              <a:latin typeface="Times New Roman" panose="02020603050405020304" pitchFamily="18" charset="0"/>
            </a:endParaRPr>
          </a:p>
          <a:p>
            <a:pPr eaLnBrk="0" hangingPunct="0">
              <a:buFontTx/>
              <a:buChar char="•"/>
            </a:pPr>
            <a:r>
              <a:rPr lang="en-US" altLang="en-US" sz="1800">
                <a:latin typeface="Arial" panose="020B0604020202020204" pitchFamily="34" charset="0"/>
              </a:rPr>
              <a:t> Healthcare practitioners and technical operations</a:t>
            </a:r>
            <a:endParaRPr lang="en-US" altLang="en-US" sz="1800">
              <a:latin typeface="Times New Roman" panose="02020603050405020304" pitchFamily="18" charset="0"/>
            </a:endParaRPr>
          </a:p>
          <a:p>
            <a:pPr eaLnBrk="0" hangingPunct="0">
              <a:buFontTx/>
              <a:buChar char="•"/>
            </a:pPr>
            <a:r>
              <a:rPr lang="en-US" altLang="en-US" sz="1800">
                <a:latin typeface="Arial" panose="020B0604020202020204" pitchFamily="34" charset="0"/>
                <a:cs typeface="Times New Roman" panose="02020603050405020304" pitchFamily="18" charset="0"/>
              </a:rPr>
              <a:t> High-end sales and sales management</a:t>
            </a:r>
            <a:r>
              <a:rPr lang="en-US" altLang="en-US" sz="1800">
                <a:latin typeface="Times New Roman" panose="02020603050405020304" pitchFamily="18" charset="0"/>
              </a:rPr>
              <a:t> </a:t>
            </a:r>
          </a:p>
          <a:p>
            <a:pPr eaLnBrk="0" hangingPunct="0"/>
            <a:endParaRPr lang="en-US" altLang="en-US" sz="1800">
              <a:latin typeface="Times New Roman" panose="02020603050405020304" pitchFamily="18" charset="0"/>
            </a:endParaRPr>
          </a:p>
        </p:txBody>
      </p:sp>
      <p:sp>
        <p:nvSpPr>
          <p:cNvPr id="96263" name="Oval 7">
            <a:extLst>
              <a:ext uri="{FF2B5EF4-FFF2-40B4-BE49-F238E27FC236}">
                <a16:creationId xmlns:a16="http://schemas.microsoft.com/office/drawing/2014/main" id="{C85E6D95-1ECF-25BB-8DB2-EB18B6D9533D}"/>
              </a:ext>
            </a:extLst>
          </p:cNvPr>
          <p:cNvSpPr>
            <a:spLocks noChangeArrowheads="1"/>
          </p:cNvSpPr>
          <p:nvPr/>
        </p:nvSpPr>
        <p:spPr bwMode="auto">
          <a:xfrm>
            <a:off x="1905000" y="2286000"/>
            <a:ext cx="7239000" cy="762000"/>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anim calcmode="lin" valueType="num">
                                      <p:cBhvr>
                                        <p:cTn id="7" dur="500" fill="hold"/>
                                        <p:tgtEl>
                                          <p:spTgt spid="96263"/>
                                        </p:tgtEl>
                                        <p:attrNameLst>
                                          <p:attrName>ppt_w</p:attrName>
                                        </p:attrNameLst>
                                      </p:cBhvr>
                                      <p:tavLst>
                                        <p:tav tm="0">
                                          <p:val>
                                            <p:fltVal val="0"/>
                                          </p:val>
                                        </p:tav>
                                        <p:tav tm="100000">
                                          <p:val>
                                            <p:strVal val="#ppt_w"/>
                                          </p:val>
                                        </p:tav>
                                      </p:tavLst>
                                    </p:anim>
                                    <p:anim calcmode="lin" valueType="num">
                                      <p:cBhvr>
                                        <p:cTn id="8" dur="500" fill="hold"/>
                                        <p:tgtEl>
                                          <p:spTgt spid="962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0" name="Picture 8">
            <a:extLst>
              <a:ext uri="{FF2B5EF4-FFF2-40B4-BE49-F238E27FC236}">
                <a16:creationId xmlns:a16="http://schemas.microsoft.com/office/drawing/2014/main" id="{73B415A3-C901-0612-2406-C49386A73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610600" cy="406558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5474" name="Picture 2">
            <a:extLst>
              <a:ext uri="{FF2B5EF4-FFF2-40B4-BE49-F238E27FC236}">
                <a16:creationId xmlns:a16="http://schemas.microsoft.com/office/drawing/2014/main" id="{0BE8CB61-DD45-7D8E-EDA2-2F74A09E9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429000"/>
            <a:ext cx="1449388" cy="2209800"/>
          </a:xfrm>
          <a:prstGeom prst="rect">
            <a:avLst/>
          </a:prstGeom>
          <a:noFill/>
          <a:extLst>
            <a:ext uri="{909E8E84-426E-40DD-AFC4-6F175D3DCCD1}">
              <a14:hiddenFill xmlns:a14="http://schemas.microsoft.com/office/drawing/2010/main">
                <a:solidFill>
                  <a:srgbClr val="FFFFFF"/>
                </a:solidFill>
              </a14:hiddenFill>
            </a:ext>
          </a:extLst>
        </p:spPr>
      </p:pic>
      <p:sp>
        <p:nvSpPr>
          <p:cNvPr id="105476" name="Rectangle 4">
            <a:extLst>
              <a:ext uri="{FF2B5EF4-FFF2-40B4-BE49-F238E27FC236}">
                <a16:creationId xmlns:a16="http://schemas.microsoft.com/office/drawing/2014/main" id="{CBE49B8A-C931-63BC-5358-DCB4981DAE06}"/>
              </a:ext>
            </a:extLst>
          </p:cNvPr>
          <p:cNvSpPr>
            <a:spLocks noChangeArrowheads="1"/>
          </p:cNvSpPr>
          <p:nvPr/>
        </p:nvSpPr>
        <p:spPr bwMode="auto">
          <a:xfrm>
            <a:off x="3886200" y="1752600"/>
            <a:ext cx="441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000">
                <a:solidFill>
                  <a:srgbClr val="000000"/>
                </a:solidFill>
                <a:latin typeface="Arial" panose="020B0604020202020204" pitchFamily="34" charset="0"/>
                <a:ea typeface="Arial Unicode MS" pitchFamily="34" charset="-128"/>
              </a:rPr>
              <a:t> </a:t>
            </a:r>
            <a:endParaRPr lang="en-US" altLang="en-US" sz="1200">
              <a:solidFill>
                <a:srgbClr val="000000"/>
              </a:solidFill>
              <a:latin typeface="Times New Roman" panose="02020603050405020304" pitchFamily="18" charset="0"/>
              <a:ea typeface="Arial Unicode MS" pitchFamily="34" charset="-128"/>
            </a:endParaRPr>
          </a:p>
          <a:p>
            <a:pPr lvl="1" eaLnBrk="0" hangingPunct="0"/>
            <a:endParaRPr lang="en-US" altLang="en-US">
              <a:latin typeface="Times New Roman" panose="02020603050405020304" pitchFamily="18" charset="0"/>
            </a:endParaRPr>
          </a:p>
        </p:txBody>
      </p:sp>
      <p:sp>
        <p:nvSpPr>
          <p:cNvPr id="105479" name="Text Box 7">
            <a:extLst>
              <a:ext uri="{FF2B5EF4-FFF2-40B4-BE49-F238E27FC236}">
                <a16:creationId xmlns:a16="http://schemas.microsoft.com/office/drawing/2014/main" id="{240210CD-C369-AC67-5C5F-9C415DE8FF71}"/>
              </a:ext>
            </a:extLst>
          </p:cNvPr>
          <p:cNvSpPr txBox="1">
            <a:spLocks noChangeArrowheads="1"/>
          </p:cNvSpPr>
          <p:nvPr/>
        </p:nvSpPr>
        <p:spPr bwMode="auto">
          <a:xfrm>
            <a:off x="1752600" y="762000"/>
            <a:ext cx="6400800" cy="1320800"/>
          </a:xfrm>
          <a:prstGeom prst="rect">
            <a:avLst/>
          </a:prstGeom>
          <a:solidFill>
            <a:srgbClr val="FFFF66"/>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1,927,400 US Artists –</a:t>
            </a:r>
          </a:p>
          <a:p>
            <a:pPr algn="ctr">
              <a:spcBef>
                <a:spcPct val="50000"/>
              </a:spcBef>
            </a:pPr>
            <a:r>
              <a:rPr lang="en-US" altLang="en-US" sz="3200" b="1"/>
              <a:t>How many not counted?</a:t>
            </a:r>
          </a:p>
        </p:txBody>
      </p:sp>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84836D8A-98F7-8C92-BCDC-0651594F1E7A}"/>
              </a:ext>
            </a:extLst>
          </p:cNvPr>
          <p:cNvSpPr>
            <a:spLocks noChangeArrowheads="1"/>
          </p:cNvSpPr>
          <p:nvPr/>
        </p:nvSpPr>
        <p:spPr bwMode="auto">
          <a:xfrm>
            <a:off x="3886200" y="1752600"/>
            <a:ext cx="441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000">
                <a:solidFill>
                  <a:srgbClr val="000000"/>
                </a:solidFill>
                <a:latin typeface="Arial" panose="020B0604020202020204" pitchFamily="34" charset="0"/>
                <a:ea typeface="Arial Unicode MS" pitchFamily="34" charset="-128"/>
              </a:rPr>
              <a:t> </a:t>
            </a:r>
            <a:endParaRPr lang="en-US" altLang="en-US" sz="1200">
              <a:solidFill>
                <a:srgbClr val="000000"/>
              </a:solidFill>
              <a:latin typeface="Times New Roman" panose="02020603050405020304" pitchFamily="18" charset="0"/>
              <a:ea typeface="Arial Unicode MS" pitchFamily="34" charset="-128"/>
            </a:endParaRPr>
          </a:p>
          <a:p>
            <a:pPr lvl="1" eaLnBrk="0" hangingPunct="0"/>
            <a:endParaRPr lang="en-US" altLang="en-US">
              <a:latin typeface="Times New Roman" panose="02020603050405020304" pitchFamily="18" charset="0"/>
            </a:endParaRPr>
          </a:p>
        </p:txBody>
      </p:sp>
      <p:pic>
        <p:nvPicPr>
          <p:cNvPr id="178179" name="Picture 3">
            <a:extLst>
              <a:ext uri="{FF2B5EF4-FFF2-40B4-BE49-F238E27FC236}">
                <a16:creationId xmlns:a16="http://schemas.microsoft.com/office/drawing/2014/main" id="{EE3DBCAC-C987-516E-EB0D-F02BB242D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7325"/>
            <a:ext cx="7391400" cy="652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8180" name="Picture 4">
            <a:extLst>
              <a:ext uri="{FF2B5EF4-FFF2-40B4-BE49-F238E27FC236}">
                <a16:creationId xmlns:a16="http://schemas.microsoft.com/office/drawing/2014/main" id="{2DA2EF5A-E301-17B6-9534-CED01C840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8600"/>
            <a:ext cx="1770063" cy="1905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8181" name="Text Box 5">
            <a:extLst>
              <a:ext uri="{FF2B5EF4-FFF2-40B4-BE49-F238E27FC236}">
                <a16:creationId xmlns:a16="http://schemas.microsoft.com/office/drawing/2014/main" id="{2125DF7C-F071-C488-0970-8F0BD2869C95}"/>
              </a:ext>
            </a:extLst>
          </p:cNvPr>
          <p:cNvSpPr txBox="1">
            <a:spLocks noChangeArrowheads="1"/>
          </p:cNvSpPr>
          <p:nvPr/>
        </p:nvSpPr>
        <p:spPr bwMode="auto">
          <a:xfrm>
            <a:off x="6248400" y="2057400"/>
            <a:ext cx="1905000" cy="1044575"/>
          </a:xfrm>
          <a:prstGeom prst="rect">
            <a:avLst/>
          </a:prstGeom>
          <a:solidFill>
            <a:srgbClr val="FFFF66"/>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a:latin typeface="Times New Roman" panose="02020603050405020304" pitchFamily="18" charset="0"/>
              </a:rPr>
              <a:t>27%</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barn(inHorizontal)">
                                      <p:cBhvr>
                                        <p:cTn id="7" dur="500"/>
                                        <p:tgtEl>
                                          <p:spTgt spid="178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4" name="Picture 1030">
            <a:extLst>
              <a:ext uri="{FF2B5EF4-FFF2-40B4-BE49-F238E27FC236}">
                <a16:creationId xmlns:a16="http://schemas.microsoft.com/office/drawing/2014/main" id="{5D0F9CE4-4DA3-CC12-93AE-1056CBD8E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7338"/>
            <a:ext cx="7772400" cy="63912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1012" name="Text Box 1028">
            <a:extLst>
              <a:ext uri="{FF2B5EF4-FFF2-40B4-BE49-F238E27FC236}">
                <a16:creationId xmlns:a16="http://schemas.microsoft.com/office/drawing/2014/main" id="{1D1311E2-9986-0BAE-F5A3-39AB50174292}"/>
              </a:ext>
            </a:extLst>
          </p:cNvPr>
          <p:cNvSpPr txBox="1">
            <a:spLocks noChangeArrowheads="1"/>
          </p:cNvSpPr>
          <p:nvPr/>
        </p:nvSpPr>
        <p:spPr bwMode="auto">
          <a:xfrm>
            <a:off x="6400800" y="1981200"/>
            <a:ext cx="1752600" cy="1063625"/>
          </a:xfrm>
          <a:prstGeom prst="rect">
            <a:avLst/>
          </a:prstGeom>
          <a:solidFill>
            <a:srgbClr val="FFFF66"/>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a:latin typeface="Times New Roman" panose="02020603050405020304" pitchFamily="18" charset="0"/>
              </a:rPr>
              <a:t>28%</a:t>
            </a:r>
          </a:p>
        </p:txBody>
      </p:sp>
      <p:pic>
        <p:nvPicPr>
          <p:cNvPr id="171015" name="Picture 1031">
            <a:extLst>
              <a:ext uri="{FF2B5EF4-FFF2-40B4-BE49-F238E27FC236}">
                <a16:creationId xmlns:a16="http://schemas.microsoft.com/office/drawing/2014/main" id="{2EDDFFD4-608F-15D3-A9A0-A21A1B859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533400"/>
            <a:ext cx="1246187"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checkerboard(across)">
                                      <p:cBhvr>
                                        <p:cTn id="7" dur="5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a:extLst>
              <a:ext uri="{FF2B5EF4-FFF2-40B4-BE49-F238E27FC236}">
                <a16:creationId xmlns:a16="http://schemas.microsoft.com/office/drawing/2014/main" id="{D81E3053-272C-D386-A9EA-027BCCCEE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7391400" cy="61928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1383" name="Picture 7">
            <a:extLst>
              <a:ext uri="{FF2B5EF4-FFF2-40B4-BE49-F238E27FC236}">
                <a16:creationId xmlns:a16="http://schemas.microsoft.com/office/drawing/2014/main" id="{EFAA2E12-A5DB-93AE-FCA2-9AEFC3002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
            <a:ext cx="1143000" cy="1905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01380" name="Text Box 4">
            <a:extLst>
              <a:ext uri="{FF2B5EF4-FFF2-40B4-BE49-F238E27FC236}">
                <a16:creationId xmlns:a16="http://schemas.microsoft.com/office/drawing/2014/main" id="{05AED09A-CA19-A42A-BCCF-31A2F8CF2F07}"/>
              </a:ext>
            </a:extLst>
          </p:cNvPr>
          <p:cNvSpPr txBox="1">
            <a:spLocks noChangeArrowheads="1"/>
          </p:cNvSpPr>
          <p:nvPr/>
        </p:nvSpPr>
        <p:spPr bwMode="auto">
          <a:xfrm>
            <a:off x="6553200" y="2057400"/>
            <a:ext cx="1752600" cy="1063625"/>
          </a:xfrm>
          <a:prstGeom prst="rect">
            <a:avLst/>
          </a:prstGeom>
          <a:solidFill>
            <a:srgbClr val="FFFF66"/>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a:latin typeface="Times New Roman" panose="02020603050405020304" pitchFamily="18" charset="0"/>
              </a:rPr>
              <a:t>32%</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checkerboard(across)">
                                      <p:cBhvr>
                                        <p:cTn id="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a:extLst>
              <a:ext uri="{FF2B5EF4-FFF2-40B4-BE49-F238E27FC236}">
                <a16:creationId xmlns:a16="http://schemas.microsoft.com/office/drawing/2014/main" id="{6F728E89-06B7-8144-304E-20696496F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848600" cy="62277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85347" name="Picture 3">
            <a:extLst>
              <a:ext uri="{FF2B5EF4-FFF2-40B4-BE49-F238E27FC236}">
                <a16:creationId xmlns:a16="http://schemas.microsoft.com/office/drawing/2014/main" id="{C0EED59B-B27C-2ADD-CFDA-754AF7AFD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
            <a:ext cx="1028700" cy="167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5348" name="Text Box 4">
            <a:extLst>
              <a:ext uri="{FF2B5EF4-FFF2-40B4-BE49-F238E27FC236}">
                <a16:creationId xmlns:a16="http://schemas.microsoft.com/office/drawing/2014/main" id="{2851620C-BB2D-4DFE-6F48-26C8C6585121}"/>
              </a:ext>
            </a:extLst>
          </p:cNvPr>
          <p:cNvSpPr txBox="1">
            <a:spLocks noChangeArrowheads="1"/>
          </p:cNvSpPr>
          <p:nvPr/>
        </p:nvSpPr>
        <p:spPr bwMode="auto">
          <a:xfrm>
            <a:off x="6324600" y="2133600"/>
            <a:ext cx="1752600" cy="1063625"/>
          </a:xfrm>
          <a:prstGeom prst="rect">
            <a:avLst/>
          </a:prstGeom>
          <a:solidFill>
            <a:srgbClr val="FFFF66"/>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a:latin typeface="Times New Roman" panose="02020603050405020304" pitchFamily="18" charset="0"/>
              </a:rPr>
              <a:t>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5348"/>
                                        </p:tgtEl>
                                        <p:attrNameLst>
                                          <p:attrName>style.visibility</p:attrName>
                                        </p:attrNameLst>
                                      </p:cBhvr>
                                      <p:to>
                                        <p:strVal val="visible"/>
                                      </p:to>
                                    </p:set>
                                    <p:animEffect transition="in" filter="checkerboard(across)">
                                      <p:cBhvr>
                                        <p:cTn id="7" dur="500"/>
                                        <p:tgtEl>
                                          <p:spTgt spid="185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3" name="Picture 1027">
            <a:extLst>
              <a:ext uri="{FF2B5EF4-FFF2-40B4-BE49-F238E27FC236}">
                <a16:creationId xmlns:a16="http://schemas.microsoft.com/office/drawing/2014/main" id="{17BBFBBC-3C28-23D3-AFF7-053B0ECAF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6781800" cy="6164263"/>
          </a:xfrm>
          <a:prstGeom prst="rect">
            <a:avLst/>
          </a:prstGeom>
          <a:noFill/>
          <a:extLst>
            <a:ext uri="{909E8E84-426E-40DD-AFC4-6F175D3DCCD1}">
              <a14:hiddenFill xmlns:a14="http://schemas.microsoft.com/office/drawing/2010/main">
                <a:solidFill>
                  <a:srgbClr val="FFFFFF"/>
                </a:solidFill>
              </a14:hiddenFill>
            </a:ext>
          </a:extLst>
        </p:spPr>
      </p:pic>
      <p:pic>
        <p:nvPicPr>
          <p:cNvPr id="199684" name="Picture 1028">
            <a:extLst>
              <a:ext uri="{FF2B5EF4-FFF2-40B4-BE49-F238E27FC236}">
                <a16:creationId xmlns:a16="http://schemas.microsoft.com/office/drawing/2014/main" id="{B80D4F2D-6AD2-B4D8-0965-B3BB3C39E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
            <a:ext cx="1009650" cy="16668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9685" name="Text Box 1029">
            <a:extLst>
              <a:ext uri="{FF2B5EF4-FFF2-40B4-BE49-F238E27FC236}">
                <a16:creationId xmlns:a16="http://schemas.microsoft.com/office/drawing/2014/main" id="{B0A73300-6D10-63C1-CEC6-52331BDD5626}"/>
              </a:ext>
            </a:extLst>
          </p:cNvPr>
          <p:cNvSpPr txBox="1">
            <a:spLocks noChangeArrowheads="1"/>
          </p:cNvSpPr>
          <p:nvPr/>
        </p:nvSpPr>
        <p:spPr bwMode="auto">
          <a:xfrm>
            <a:off x="7010400" y="2209800"/>
            <a:ext cx="1752600" cy="1063625"/>
          </a:xfrm>
          <a:prstGeom prst="rect">
            <a:avLst/>
          </a:prstGeom>
          <a:solidFill>
            <a:srgbClr val="FFFF66"/>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a:latin typeface="Times New Roman" panose="02020603050405020304" pitchFamily="18" charset="0"/>
              </a:rPr>
              <a:t>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9685"/>
                                        </p:tgtEl>
                                        <p:attrNameLst>
                                          <p:attrName>style.visibility</p:attrName>
                                        </p:attrNameLst>
                                      </p:cBhvr>
                                      <p:to>
                                        <p:strVal val="visible"/>
                                      </p:to>
                                    </p:set>
                                    <p:animEffect transition="in" filter="checkerboard(across)">
                                      <p:cBhvr>
                                        <p:cTn id="7" dur="500"/>
                                        <p:tgtEl>
                                          <p:spTgt spid="199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1026">
            <a:extLst>
              <a:ext uri="{FF2B5EF4-FFF2-40B4-BE49-F238E27FC236}">
                <a16:creationId xmlns:a16="http://schemas.microsoft.com/office/drawing/2014/main" id="{7F68DAF6-0676-D451-8AC6-508E587CD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3235325" cy="3108325"/>
          </a:xfrm>
          <a:prstGeom prst="rect">
            <a:avLst/>
          </a:prstGeom>
          <a:noFill/>
          <a:extLst>
            <a:ext uri="{909E8E84-426E-40DD-AFC4-6F175D3DCCD1}">
              <a14:hiddenFill xmlns:a14="http://schemas.microsoft.com/office/drawing/2010/main">
                <a:solidFill>
                  <a:srgbClr val="FFFFFF"/>
                </a:solidFill>
              </a14:hiddenFill>
            </a:ext>
          </a:extLst>
        </p:spPr>
      </p:pic>
      <p:sp>
        <p:nvSpPr>
          <p:cNvPr id="184323" name="Text Box 1027">
            <a:extLst>
              <a:ext uri="{FF2B5EF4-FFF2-40B4-BE49-F238E27FC236}">
                <a16:creationId xmlns:a16="http://schemas.microsoft.com/office/drawing/2014/main" id="{C7DD6C88-7468-8C69-AC83-9D3CF6AE7D78}"/>
              </a:ext>
            </a:extLst>
          </p:cNvPr>
          <p:cNvSpPr txBox="1">
            <a:spLocks noChangeArrowheads="1"/>
          </p:cNvSpPr>
          <p:nvPr/>
        </p:nvSpPr>
        <p:spPr bwMode="auto">
          <a:xfrm>
            <a:off x="4495800" y="1524000"/>
            <a:ext cx="3886200" cy="260032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Complete this statement:</a:t>
            </a:r>
          </a:p>
          <a:p>
            <a:pPr algn="ctr">
              <a:spcBef>
                <a:spcPct val="50000"/>
              </a:spcBef>
            </a:pPr>
            <a:r>
              <a:rPr lang="en-US" altLang="en-US" sz="4000"/>
              <a:t>“Creativity is critical because….”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a:extLst>
              <a:ext uri="{FF2B5EF4-FFF2-40B4-BE49-F238E27FC236}">
                <a16:creationId xmlns:a16="http://schemas.microsoft.com/office/drawing/2014/main" id="{E9185309-E0B6-B0A8-F9BF-2C52258D6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81000"/>
            <a:ext cx="1009650" cy="16668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00709" name="Text Box 5">
            <a:extLst>
              <a:ext uri="{FF2B5EF4-FFF2-40B4-BE49-F238E27FC236}">
                <a16:creationId xmlns:a16="http://schemas.microsoft.com/office/drawing/2014/main" id="{593F0DA4-2117-79D0-C03C-43CF52DFF6D0}"/>
              </a:ext>
            </a:extLst>
          </p:cNvPr>
          <p:cNvSpPr txBox="1">
            <a:spLocks noChangeArrowheads="1"/>
          </p:cNvSpPr>
          <p:nvPr/>
        </p:nvSpPr>
        <p:spPr bwMode="auto">
          <a:xfrm>
            <a:off x="609600" y="457200"/>
            <a:ext cx="6553200" cy="2109788"/>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NJ Creative Class</a:t>
            </a:r>
          </a:p>
          <a:p>
            <a:pPr algn="ctr">
              <a:spcBef>
                <a:spcPct val="50000"/>
              </a:spcBef>
            </a:pPr>
            <a:r>
              <a:rPr lang="en-US" altLang="en-US"/>
              <a:t>“Super-Creatives” = 506,570</a:t>
            </a:r>
          </a:p>
          <a:p>
            <a:pPr algn="ctr">
              <a:spcBef>
                <a:spcPct val="50000"/>
              </a:spcBef>
            </a:pPr>
            <a:r>
              <a:rPr lang="en-US" altLang="en-US"/>
              <a:t>“Creative Professionals” = 635,810</a:t>
            </a:r>
          </a:p>
          <a:p>
            <a:pPr algn="ctr">
              <a:spcBef>
                <a:spcPct val="50000"/>
              </a:spcBef>
            </a:pPr>
            <a:r>
              <a:rPr lang="en-US" altLang="en-US"/>
              <a:t>TOTAL = 1,142,380</a:t>
            </a:r>
          </a:p>
        </p:txBody>
      </p:sp>
      <p:pic>
        <p:nvPicPr>
          <p:cNvPr id="200710" name="Picture 6">
            <a:extLst>
              <a:ext uri="{FF2B5EF4-FFF2-40B4-BE49-F238E27FC236}">
                <a16:creationId xmlns:a16="http://schemas.microsoft.com/office/drawing/2014/main" id="{9FB23D66-92B3-07C7-A308-B2A8265D1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6553200" cy="3724275"/>
          </a:xfrm>
          <a:prstGeom prst="rect">
            <a:avLst/>
          </a:prstGeom>
          <a:noFill/>
          <a:extLst>
            <a:ext uri="{909E8E84-426E-40DD-AFC4-6F175D3DCCD1}">
              <a14:hiddenFill xmlns:a14="http://schemas.microsoft.com/office/drawing/2010/main">
                <a:solidFill>
                  <a:srgbClr val="FFFFFF"/>
                </a:solidFill>
              </a14:hiddenFill>
            </a:ext>
          </a:extLst>
        </p:spPr>
      </p:pic>
      <p:sp>
        <p:nvSpPr>
          <p:cNvPr id="200711" name="Text Box 7">
            <a:extLst>
              <a:ext uri="{FF2B5EF4-FFF2-40B4-BE49-F238E27FC236}">
                <a16:creationId xmlns:a16="http://schemas.microsoft.com/office/drawing/2014/main" id="{064426A7-9E76-5EC1-DFFE-C716685F5F96}"/>
              </a:ext>
            </a:extLst>
          </p:cNvPr>
          <p:cNvSpPr txBox="1">
            <a:spLocks noChangeArrowheads="1"/>
          </p:cNvSpPr>
          <p:nvPr/>
        </p:nvSpPr>
        <p:spPr bwMode="auto">
          <a:xfrm>
            <a:off x="5638800" y="2743200"/>
            <a:ext cx="3048000" cy="180816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t>Margin of victory =</a:t>
            </a:r>
          </a:p>
          <a:p>
            <a:pPr algn="ctr">
              <a:spcBef>
                <a:spcPct val="50000"/>
              </a:spcBef>
            </a:pPr>
            <a:r>
              <a:rPr lang="en-US" altLang="en-US" sz="3200"/>
              <a:t>216,887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checkerboard(across)">
                                      <p:cBhvr>
                                        <p:cTn id="7" dur="500"/>
                                        <p:tgtEl>
                                          <p:spTgt spid="20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a:extLst>
              <a:ext uri="{FF2B5EF4-FFF2-40B4-BE49-F238E27FC236}">
                <a16:creationId xmlns:a16="http://schemas.microsoft.com/office/drawing/2014/main" id="{2700B73B-0299-5507-58D2-87A85B113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81000"/>
            <a:ext cx="1009650" cy="16668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01731" name="Text Box 3">
            <a:extLst>
              <a:ext uri="{FF2B5EF4-FFF2-40B4-BE49-F238E27FC236}">
                <a16:creationId xmlns:a16="http://schemas.microsoft.com/office/drawing/2014/main" id="{636B40C9-4018-E70D-CCD1-7E819DDF26BA}"/>
              </a:ext>
            </a:extLst>
          </p:cNvPr>
          <p:cNvSpPr txBox="1">
            <a:spLocks noChangeArrowheads="1"/>
          </p:cNvSpPr>
          <p:nvPr/>
        </p:nvSpPr>
        <p:spPr bwMode="auto">
          <a:xfrm>
            <a:off x="609600" y="457200"/>
            <a:ext cx="6553200" cy="2109788"/>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NJ Creative Class</a:t>
            </a:r>
          </a:p>
          <a:p>
            <a:pPr algn="ctr">
              <a:spcBef>
                <a:spcPct val="50000"/>
              </a:spcBef>
            </a:pPr>
            <a:r>
              <a:rPr lang="en-US" altLang="en-US"/>
              <a:t>“Super-Creatives” = 506,570</a:t>
            </a:r>
          </a:p>
          <a:p>
            <a:pPr algn="ctr">
              <a:spcBef>
                <a:spcPct val="50000"/>
              </a:spcBef>
            </a:pPr>
            <a:r>
              <a:rPr lang="en-US" altLang="en-US"/>
              <a:t>“Creative Professionals” = 635,810</a:t>
            </a:r>
          </a:p>
          <a:p>
            <a:pPr algn="ctr">
              <a:spcBef>
                <a:spcPct val="50000"/>
              </a:spcBef>
            </a:pPr>
            <a:r>
              <a:rPr lang="en-US" altLang="en-US"/>
              <a:t>TOTAL = 1,142,380</a:t>
            </a:r>
          </a:p>
        </p:txBody>
      </p:sp>
      <p:sp>
        <p:nvSpPr>
          <p:cNvPr id="201734" name="Text Box 6">
            <a:extLst>
              <a:ext uri="{FF2B5EF4-FFF2-40B4-BE49-F238E27FC236}">
                <a16:creationId xmlns:a16="http://schemas.microsoft.com/office/drawing/2014/main" id="{4487C4CD-6116-72D3-0608-7BADD9ED597B}"/>
              </a:ext>
            </a:extLst>
          </p:cNvPr>
          <p:cNvSpPr txBox="1">
            <a:spLocks noChangeArrowheads="1"/>
          </p:cNvSpPr>
          <p:nvPr/>
        </p:nvSpPr>
        <p:spPr bwMode="auto">
          <a:xfrm>
            <a:off x="685800" y="3200400"/>
            <a:ext cx="7620000" cy="2109788"/>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u="sng">
                <a:solidFill>
                  <a:schemeClr val="accent2"/>
                </a:solidFill>
              </a:rPr>
              <a:t>2005 PRIMARY FOR GOVERNOR</a:t>
            </a:r>
          </a:p>
          <a:p>
            <a:pPr>
              <a:spcBef>
                <a:spcPct val="50000"/>
              </a:spcBef>
            </a:pPr>
            <a:r>
              <a:rPr lang="en-US" altLang="en-US"/>
              <a:t>Jon Corzine (D) = 207,670</a:t>
            </a:r>
          </a:p>
          <a:p>
            <a:pPr>
              <a:spcBef>
                <a:spcPct val="50000"/>
              </a:spcBef>
            </a:pPr>
            <a:r>
              <a:rPr lang="en-US" altLang="en-US"/>
              <a:t>Doug Forrester (R) = 108,941</a:t>
            </a:r>
          </a:p>
          <a:p>
            <a:pPr>
              <a:spcBef>
                <a:spcPct val="50000"/>
              </a:spcBef>
            </a:pPr>
            <a:r>
              <a:rPr lang="en-US" altLang="en-US"/>
              <a:t>Bret Schundler (R) =  98,417</a:t>
            </a:r>
          </a:p>
        </p:txBody>
      </p:sp>
      <p:grpSp>
        <p:nvGrpSpPr>
          <p:cNvPr id="201738" name="Group 10">
            <a:extLst>
              <a:ext uri="{FF2B5EF4-FFF2-40B4-BE49-F238E27FC236}">
                <a16:creationId xmlns:a16="http://schemas.microsoft.com/office/drawing/2014/main" id="{286192EA-29A8-CED8-4C72-1C92FB497594}"/>
              </a:ext>
            </a:extLst>
          </p:cNvPr>
          <p:cNvGrpSpPr>
            <a:grpSpLocks/>
          </p:cNvGrpSpPr>
          <p:nvPr/>
        </p:nvGrpSpPr>
        <p:grpSpPr bwMode="auto">
          <a:xfrm>
            <a:off x="4419600" y="4191000"/>
            <a:ext cx="3276600" cy="990600"/>
            <a:chOff x="2784" y="2640"/>
            <a:chExt cx="2064" cy="624"/>
          </a:xfrm>
        </p:grpSpPr>
        <p:sp>
          <p:nvSpPr>
            <p:cNvPr id="201735" name="AutoShape 7">
              <a:extLst>
                <a:ext uri="{FF2B5EF4-FFF2-40B4-BE49-F238E27FC236}">
                  <a16:creationId xmlns:a16="http://schemas.microsoft.com/office/drawing/2014/main" id="{BA6284BF-8BD9-D2E2-1383-11A0274E8AE9}"/>
                </a:ext>
              </a:extLst>
            </p:cNvPr>
            <p:cNvSpPr>
              <a:spLocks noChangeArrowheads="1"/>
            </p:cNvSpPr>
            <p:nvPr/>
          </p:nvSpPr>
          <p:spPr bwMode="auto">
            <a:xfrm rot="10800000">
              <a:off x="2784" y="2640"/>
              <a:ext cx="2064" cy="624"/>
            </a:xfrm>
            <a:prstGeom prst="rightArrowCallout">
              <a:avLst>
                <a:gd name="adj1" fmla="val 25000"/>
                <a:gd name="adj2" fmla="val 25000"/>
                <a:gd name="adj3" fmla="val 55128"/>
                <a:gd name="adj4" fmla="val 66667"/>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36" name="Text Box 8">
              <a:extLst>
                <a:ext uri="{FF2B5EF4-FFF2-40B4-BE49-F238E27FC236}">
                  <a16:creationId xmlns:a16="http://schemas.microsoft.com/office/drawing/2014/main" id="{9D53B3DB-AF38-C8FE-23E8-37E99B3C5C1F}"/>
                </a:ext>
              </a:extLst>
            </p:cNvPr>
            <p:cNvSpPr txBox="1">
              <a:spLocks noChangeArrowheads="1"/>
            </p:cNvSpPr>
            <p:nvPr/>
          </p:nvSpPr>
          <p:spPr bwMode="auto">
            <a:xfrm>
              <a:off x="3504" y="2784"/>
              <a:ext cx="124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Margin of victory = 14,524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01738"/>
                                        </p:tgtEl>
                                        <p:attrNameLst>
                                          <p:attrName>style.visibility</p:attrName>
                                        </p:attrNameLst>
                                      </p:cBhvr>
                                      <p:to>
                                        <p:strVal val="visible"/>
                                      </p:to>
                                    </p:set>
                                    <p:anim calcmode="lin" valueType="num">
                                      <p:cBhvr additive="base">
                                        <p:cTn id="7" dur="500" fill="hold"/>
                                        <p:tgtEl>
                                          <p:spTgt spid="201738"/>
                                        </p:tgtEl>
                                        <p:attrNameLst>
                                          <p:attrName>ppt_x</p:attrName>
                                        </p:attrNameLst>
                                      </p:cBhvr>
                                      <p:tavLst>
                                        <p:tav tm="0">
                                          <p:val>
                                            <p:strVal val="1+#ppt_w/2"/>
                                          </p:val>
                                        </p:tav>
                                        <p:tav tm="100000">
                                          <p:val>
                                            <p:strVal val="#ppt_x"/>
                                          </p:val>
                                        </p:tav>
                                      </p:tavLst>
                                    </p:anim>
                                    <p:anim calcmode="lin" valueType="num">
                                      <p:cBhvr additive="base">
                                        <p:cTn id="8" dur="500" fill="hold"/>
                                        <p:tgtEl>
                                          <p:spTgt spid="2017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2CD484B-0E88-1227-A631-0415A31AEF3F}"/>
              </a:ext>
            </a:extLst>
          </p:cNvPr>
          <p:cNvSpPr>
            <a:spLocks noGrp="1" noChangeArrowheads="1"/>
          </p:cNvSpPr>
          <p:nvPr>
            <p:ph type="ctrTitle"/>
          </p:nvPr>
        </p:nvSpPr>
        <p:spPr>
          <a:xfrm>
            <a:off x="1371600" y="1524000"/>
            <a:ext cx="7772400" cy="3124200"/>
          </a:xfrm>
          <a:noFill/>
        </p:spPr>
        <p:txBody>
          <a:bodyPr anchor="ctr"/>
          <a:lstStyle/>
          <a:p>
            <a:r>
              <a:rPr lang="en-US" altLang="en-US" sz="3600">
                <a:solidFill>
                  <a:schemeClr val="bg1"/>
                </a:solidFill>
              </a:rPr>
              <a:t>Champion creativity/</a:t>
            </a:r>
            <a:br>
              <a:rPr lang="en-US" altLang="en-US" sz="3600">
                <a:solidFill>
                  <a:schemeClr val="bg1"/>
                </a:solidFill>
              </a:rPr>
            </a:br>
            <a:r>
              <a:rPr lang="en-US" altLang="en-US" sz="3600">
                <a:solidFill>
                  <a:schemeClr val="bg1"/>
                </a:solidFill>
              </a:rPr>
              <a:t>Defend against threats</a:t>
            </a:r>
            <a:br>
              <a:rPr lang="en-US" altLang="en-US" sz="3600">
                <a:solidFill>
                  <a:schemeClr val="bg1"/>
                </a:solidFill>
              </a:rPr>
            </a:br>
            <a:endParaRPr lang="en-US" altLang="en-US" sz="3600">
              <a:solidFill>
                <a:schemeClr val="bg1"/>
              </a:solidFill>
            </a:endParaRPr>
          </a:p>
        </p:txBody>
      </p:sp>
      <p:pic>
        <p:nvPicPr>
          <p:cNvPr id="4100" name="Picture 4">
            <a:extLst>
              <a:ext uri="{FF2B5EF4-FFF2-40B4-BE49-F238E27FC236}">
                <a16:creationId xmlns:a16="http://schemas.microsoft.com/office/drawing/2014/main" id="{E5545FE7-56F6-4D36-2FFA-1B678F97D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343400"/>
            <a:ext cx="1806575" cy="957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8592F10F-40EB-BE59-1F2A-9199E6ABA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924800" cy="58896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Text Box 3">
            <a:extLst>
              <a:ext uri="{FF2B5EF4-FFF2-40B4-BE49-F238E27FC236}">
                <a16:creationId xmlns:a16="http://schemas.microsoft.com/office/drawing/2014/main" id="{71F015DF-742B-775F-1D25-D25796501F8A}"/>
              </a:ext>
            </a:extLst>
          </p:cNvPr>
          <p:cNvSpPr txBox="1">
            <a:spLocks noChangeArrowheads="1"/>
          </p:cNvSpPr>
          <p:nvPr/>
        </p:nvSpPr>
        <p:spPr bwMode="auto">
          <a:xfrm>
            <a:off x="381000" y="60960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186374" name="Picture 6">
            <a:extLst>
              <a:ext uri="{FF2B5EF4-FFF2-40B4-BE49-F238E27FC236}">
                <a16:creationId xmlns:a16="http://schemas.microsoft.com/office/drawing/2014/main" id="{2427D1B2-EF09-2478-45BA-C1AA212EC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
            <a:ext cx="4537075" cy="63579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6372" name="Text Box 4">
            <a:extLst>
              <a:ext uri="{FF2B5EF4-FFF2-40B4-BE49-F238E27FC236}">
                <a16:creationId xmlns:a16="http://schemas.microsoft.com/office/drawing/2014/main" id="{670BD550-6A91-E6B1-BAA7-B71EE262B9D2}"/>
              </a:ext>
            </a:extLst>
          </p:cNvPr>
          <p:cNvSpPr txBox="1">
            <a:spLocks noChangeArrowheads="1"/>
          </p:cNvSpPr>
          <p:nvPr/>
        </p:nvSpPr>
        <p:spPr bwMode="auto">
          <a:xfrm>
            <a:off x="685800" y="1828800"/>
            <a:ext cx="2590800" cy="302260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First of three mailings protesting “Scents and Shivers” at Valencia Community College, Florida.</a:t>
            </a:r>
          </a:p>
        </p:txBody>
      </p:sp>
      <p:sp>
        <p:nvSpPr>
          <p:cNvPr id="186373" name="Text Box 5">
            <a:extLst>
              <a:ext uri="{FF2B5EF4-FFF2-40B4-BE49-F238E27FC236}">
                <a16:creationId xmlns:a16="http://schemas.microsoft.com/office/drawing/2014/main" id="{4DC71393-AC8D-2DBD-1964-241A0450BA9A}"/>
              </a:ext>
            </a:extLst>
          </p:cNvPr>
          <p:cNvSpPr txBox="1">
            <a:spLocks noChangeArrowheads="1"/>
          </p:cNvSpPr>
          <p:nvPr/>
        </p:nvSpPr>
        <p:spPr bwMode="auto">
          <a:xfrm>
            <a:off x="1524000" y="609600"/>
            <a:ext cx="1371600" cy="730250"/>
          </a:xfrm>
          <a:prstGeom prst="rect">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FF3300"/>
                </a:solidFill>
              </a:rPr>
              <a:t>1992</a:t>
            </a:r>
          </a:p>
        </p:txBody>
      </p:sp>
      <p:pic>
        <p:nvPicPr>
          <p:cNvPr id="186375" name="Picture 7">
            <a:extLst>
              <a:ext uri="{FF2B5EF4-FFF2-40B4-BE49-F238E27FC236}">
                <a16:creationId xmlns:a16="http://schemas.microsoft.com/office/drawing/2014/main" id="{FB950700-EC40-A50E-20CB-A8E5C229B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2743200"/>
            <a:ext cx="8958262" cy="11350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6375"/>
                                        </p:tgtEl>
                                        <p:attrNameLst>
                                          <p:attrName>style.visibility</p:attrName>
                                        </p:attrNameLst>
                                      </p:cBhvr>
                                      <p:to>
                                        <p:strVal val="visible"/>
                                      </p:to>
                                    </p:set>
                                    <p:animEffect transition="in" filter="dissolve">
                                      <p:cBhvr>
                                        <p:cTn id="7" dur="500"/>
                                        <p:tgtEl>
                                          <p:spTgt spid="186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2567608F-5F4D-58F2-AA91-1681FCA10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6696075" cy="3857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3">
            <a:extLst>
              <a:ext uri="{FF2B5EF4-FFF2-40B4-BE49-F238E27FC236}">
                <a16:creationId xmlns:a16="http://schemas.microsoft.com/office/drawing/2014/main" id="{A5224337-0049-3886-0FA5-8C6B51975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3000375" cy="6619875"/>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a:extLst>
              <a:ext uri="{FF2B5EF4-FFF2-40B4-BE49-F238E27FC236}">
                <a16:creationId xmlns:a16="http://schemas.microsoft.com/office/drawing/2014/main" id="{20DB35F1-7C10-9FF2-1B21-BC2809029BB4}"/>
              </a:ext>
            </a:extLst>
          </p:cNvPr>
          <p:cNvSpPr txBox="1">
            <a:spLocks noChangeArrowheads="1"/>
          </p:cNvSpPr>
          <p:nvPr/>
        </p:nvSpPr>
        <p:spPr bwMode="auto">
          <a:xfrm>
            <a:off x="6096000" y="5638800"/>
            <a:ext cx="1371600" cy="730250"/>
          </a:xfrm>
          <a:prstGeom prst="rect">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FF3300"/>
                </a:solidFill>
              </a:rPr>
              <a:t>1992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9277AF1-FF63-DDA2-3DFB-D0C868143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848600" cy="5521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1" name="Text Box 3">
            <a:extLst>
              <a:ext uri="{FF2B5EF4-FFF2-40B4-BE49-F238E27FC236}">
                <a16:creationId xmlns:a16="http://schemas.microsoft.com/office/drawing/2014/main" id="{2A25907E-7DC6-06FB-7B0D-A530AFE386B0}"/>
              </a:ext>
            </a:extLst>
          </p:cNvPr>
          <p:cNvSpPr txBox="1">
            <a:spLocks noChangeArrowheads="1"/>
          </p:cNvSpPr>
          <p:nvPr/>
        </p:nvSpPr>
        <p:spPr bwMode="auto">
          <a:xfrm>
            <a:off x="7543800" y="1371600"/>
            <a:ext cx="1371600" cy="730250"/>
          </a:xfrm>
          <a:prstGeom prst="rect">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FF3300"/>
                </a:solidFill>
              </a:rPr>
              <a:t>1992</a:t>
            </a:r>
          </a:p>
        </p:txBody>
      </p:sp>
      <p:sp>
        <p:nvSpPr>
          <p:cNvPr id="12292" name="Oval 4">
            <a:extLst>
              <a:ext uri="{FF2B5EF4-FFF2-40B4-BE49-F238E27FC236}">
                <a16:creationId xmlns:a16="http://schemas.microsoft.com/office/drawing/2014/main" id="{6B9CE6F8-B86C-7432-C282-7FB764334019}"/>
              </a:ext>
            </a:extLst>
          </p:cNvPr>
          <p:cNvSpPr>
            <a:spLocks noChangeArrowheads="1"/>
          </p:cNvSpPr>
          <p:nvPr/>
        </p:nvSpPr>
        <p:spPr bwMode="auto">
          <a:xfrm rot="-3148525">
            <a:off x="5486400" y="1143000"/>
            <a:ext cx="1066800" cy="35052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Text Box 5">
            <a:extLst>
              <a:ext uri="{FF2B5EF4-FFF2-40B4-BE49-F238E27FC236}">
                <a16:creationId xmlns:a16="http://schemas.microsoft.com/office/drawing/2014/main" id="{9F69EE99-CB67-D624-BD3A-CA91C1C684BA}"/>
              </a:ext>
            </a:extLst>
          </p:cNvPr>
          <p:cNvSpPr txBox="1">
            <a:spLocks noChangeArrowheads="1"/>
          </p:cNvSpPr>
          <p:nvPr/>
        </p:nvSpPr>
        <p:spPr bwMode="auto">
          <a:xfrm>
            <a:off x="457200" y="5715000"/>
            <a:ext cx="8229600" cy="40640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The Christian Coalition distributed 19 million voter guides in 1996.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ppt_w</p:attrName>
                                        </p:attrNameLst>
                                      </p:cBhvr>
                                      <p:tavLst>
                                        <p:tav tm="0">
                                          <p:val>
                                            <p:fltVal val="0"/>
                                          </p:val>
                                        </p:tav>
                                        <p:tav tm="100000">
                                          <p:val>
                                            <p:strVal val="#ppt_w"/>
                                          </p:val>
                                        </p:tav>
                                      </p:tavLst>
                                    </p:anim>
                                    <p:anim calcmode="lin" valueType="num">
                                      <p:cBhvr>
                                        <p:cTn id="8" dur="1000" fill="hold"/>
                                        <p:tgtEl>
                                          <p:spTgt spid="12292"/>
                                        </p:tgtEl>
                                        <p:attrNameLst>
                                          <p:attrName>ppt_h</p:attrName>
                                        </p:attrNameLst>
                                      </p:cBhvr>
                                      <p:tavLst>
                                        <p:tav tm="0">
                                          <p:val>
                                            <p:fltVal val="0"/>
                                          </p:val>
                                        </p:tav>
                                        <p:tav tm="100000">
                                          <p:val>
                                            <p:strVal val="#ppt_h"/>
                                          </p:val>
                                        </p:tav>
                                      </p:tavLst>
                                    </p:anim>
                                    <p:anim calcmode="lin" valueType="num">
                                      <p:cBhvr>
                                        <p:cTn id="9" dur="1000" fill="hold"/>
                                        <p:tgtEl>
                                          <p:spTgt spid="122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0240FC25-12B3-2C9A-D611-1F6C4455C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1836738" cy="19621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3315" name="Text Box 3">
            <a:extLst>
              <a:ext uri="{FF2B5EF4-FFF2-40B4-BE49-F238E27FC236}">
                <a16:creationId xmlns:a16="http://schemas.microsoft.com/office/drawing/2014/main" id="{AA97BA23-8A43-BE1F-55E1-28A5B1698DA6}"/>
              </a:ext>
            </a:extLst>
          </p:cNvPr>
          <p:cNvSpPr txBox="1">
            <a:spLocks noChangeArrowheads="1"/>
          </p:cNvSpPr>
          <p:nvPr/>
        </p:nvSpPr>
        <p:spPr bwMode="auto">
          <a:xfrm>
            <a:off x="3276600" y="381000"/>
            <a:ext cx="5562600" cy="5302250"/>
          </a:xfrm>
          <a:prstGeom prst="rect">
            <a:avLst/>
          </a:prstGeom>
          <a:solidFill>
            <a:schemeClr val="bg1"/>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1600"/>
              <a:t> </a:t>
            </a:r>
            <a:r>
              <a:rPr lang="en-US" altLang="en-US" sz="2000"/>
              <a:t>2003 Americans for the Arts = 0%</a:t>
            </a:r>
          </a:p>
          <a:p>
            <a:pPr>
              <a:spcBef>
                <a:spcPct val="50000"/>
              </a:spcBef>
              <a:buFontTx/>
              <a:buChar char="•"/>
            </a:pPr>
            <a:r>
              <a:rPr lang="en-US" altLang="en-US" sz="2000"/>
              <a:t> 2003 Sierra Club = 0%</a:t>
            </a:r>
          </a:p>
          <a:p>
            <a:pPr>
              <a:spcBef>
                <a:spcPct val="50000"/>
              </a:spcBef>
              <a:buFontTx/>
              <a:buChar char="•"/>
            </a:pPr>
            <a:r>
              <a:rPr lang="en-US" altLang="en-US" sz="2000"/>
              <a:t> 1999 Consumer Federation of America = 25%</a:t>
            </a:r>
          </a:p>
          <a:p>
            <a:pPr>
              <a:spcBef>
                <a:spcPct val="50000"/>
              </a:spcBef>
              <a:buFontTx/>
              <a:buChar char="•"/>
            </a:pPr>
            <a:r>
              <a:rPr lang="en-US" altLang="en-US" sz="2000"/>
              <a:t> 2003 Business-Industry PAC = 100%</a:t>
            </a:r>
          </a:p>
          <a:p>
            <a:pPr>
              <a:spcBef>
                <a:spcPct val="50000"/>
              </a:spcBef>
              <a:buFontTx/>
              <a:buChar char="•"/>
            </a:pPr>
            <a:r>
              <a:rPr lang="en-US" altLang="en-US" sz="2000"/>
              <a:t> 2001 People for the American Way = 6%</a:t>
            </a:r>
          </a:p>
          <a:p>
            <a:pPr>
              <a:spcBef>
                <a:spcPct val="50000"/>
              </a:spcBef>
              <a:buFontTx/>
              <a:buChar char="•"/>
            </a:pPr>
            <a:r>
              <a:rPr lang="en-US" altLang="en-US" sz="2000"/>
              <a:t> 1999 American Bar Association = 0%</a:t>
            </a:r>
          </a:p>
          <a:p>
            <a:pPr>
              <a:spcBef>
                <a:spcPct val="50000"/>
              </a:spcBef>
              <a:buFontTx/>
              <a:buChar char="•"/>
            </a:pPr>
            <a:r>
              <a:rPr lang="en-US" altLang="en-US" sz="2000"/>
              <a:t> 2003 AFL-CI0 = 13%</a:t>
            </a:r>
          </a:p>
          <a:p>
            <a:pPr>
              <a:spcBef>
                <a:spcPct val="50000"/>
              </a:spcBef>
              <a:buFontTx/>
              <a:buChar char="•"/>
            </a:pPr>
            <a:r>
              <a:rPr lang="en-US" altLang="en-US" sz="2000"/>
              <a:t> 2003 Brady Campaign to Prevent Gun Violence = 0%</a:t>
            </a:r>
          </a:p>
          <a:p>
            <a:pPr>
              <a:spcBef>
                <a:spcPct val="50000"/>
              </a:spcBef>
              <a:buFontTx/>
              <a:buChar char="•"/>
            </a:pPr>
            <a:r>
              <a:rPr lang="en-US" altLang="en-US" sz="2000"/>
              <a:t> 2002 Coalition to Stop Violence = 0%</a:t>
            </a:r>
          </a:p>
          <a:p>
            <a:pPr>
              <a:spcBef>
                <a:spcPct val="50000"/>
              </a:spcBef>
              <a:buFontTx/>
              <a:buChar char="•"/>
            </a:pPr>
            <a:r>
              <a:rPr lang="en-US" altLang="en-US" sz="2000"/>
              <a:t> 2001 Children’s Defense Fund = 18%</a:t>
            </a:r>
          </a:p>
          <a:p>
            <a:pPr>
              <a:spcBef>
                <a:spcPct val="50000"/>
              </a:spcBef>
            </a:pPr>
            <a:endParaRPr lang="en-US" altLang="en-US" sz="2000"/>
          </a:p>
        </p:txBody>
      </p:sp>
      <p:sp>
        <p:nvSpPr>
          <p:cNvPr id="13316" name="Text Box 4">
            <a:extLst>
              <a:ext uri="{FF2B5EF4-FFF2-40B4-BE49-F238E27FC236}">
                <a16:creationId xmlns:a16="http://schemas.microsoft.com/office/drawing/2014/main" id="{C63F2338-6CE7-7AF9-F391-643F0D00E8E4}"/>
              </a:ext>
            </a:extLst>
          </p:cNvPr>
          <p:cNvSpPr txBox="1">
            <a:spLocks noChangeArrowheads="1"/>
          </p:cNvSpPr>
          <p:nvPr/>
        </p:nvSpPr>
        <p:spPr bwMode="auto">
          <a:xfrm>
            <a:off x="3429000" y="60960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Source: www.vote-smart.org</a:t>
            </a:r>
          </a:p>
        </p:txBody>
      </p:sp>
      <p:sp>
        <p:nvSpPr>
          <p:cNvPr id="13317" name="Text Box 5">
            <a:extLst>
              <a:ext uri="{FF2B5EF4-FFF2-40B4-BE49-F238E27FC236}">
                <a16:creationId xmlns:a16="http://schemas.microsoft.com/office/drawing/2014/main" id="{B6F2CFF7-D2EA-CDAC-2F29-547D1700C9DA}"/>
              </a:ext>
            </a:extLst>
          </p:cNvPr>
          <p:cNvSpPr txBox="1">
            <a:spLocks noChangeArrowheads="1"/>
          </p:cNvSpPr>
          <p:nvPr/>
        </p:nvSpPr>
        <p:spPr bwMode="auto">
          <a:xfrm>
            <a:off x="533400" y="2209800"/>
            <a:ext cx="2590800" cy="346075"/>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accent2"/>
                </a:solidFill>
              </a:rPr>
              <a:t>Rep. Don Manzullo, IL-16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4EDABAF-2A3E-7627-48EC-1F8DE7DC9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08000"/>
            <a:ext cx="8229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a:extLst>
              <a:ext uri="{FF2B5EF4-FFF2-40B4-BE49-F238E27FC236}">
                <a16:creationId xmlns:a16="http://schemas.microsoft.com/office/drawing/2014/main" id="{5104E2E1-9F80-A7D4-2B14-72662EA06876}"/>
              </a:ext>
            </a:extLst>
          </p:cNvPr>
          <p:cNvSpPr txBox="1">
            <a:spLocks noChangeArrowheads="1"/>
          </p:cNvSpPr>
          <p:nvPr/>
        </p:nvSpPr>
        <p:spPr bwMode="auto">
          <a:xfrm>
            <a:off x="3657600" y="5486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5124" name="Text Box 4">
            <a:extLst>
              <a:ext uri="{FF2B5EF4-FFF2-40B4-BE49-F238E27FC236}">
                <a16:creationId xmlns:a16="http://schemas.microsoft.com/office/drawing/2014/main" id="{5D2812E5-4D8E-5099-53C0-374B390FE525}"/>
              </a:ext>
            </a:extLst>
          </p:cNvPr>
          <p:cNvSpPr txBox="1">
            <a:spLocks noChangeArrowheads="1"/>
          </p:cNvSpPr>
          <p:nvPr/>
        </p:nvSpPr>
        <p:spPr bwMode="auto">
          <a:xfrm>
            <a:off x="3810000" y="5562600"/>
            <a:ext cx="1371600" cy="758825"/>
          </a:xfrm>
          <a:prstGeom prst="rect">
            <a:avLst/>
          </a:prstGeom>
          <a:solidFill>
            <a:schemeClr val="bg1"/>
          </a:soli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FF3300"/>
                </a:solidFill>
              </a:rPr>
              <a:t>1992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a:extLst>
              <a:ext uri="{FF2B5EF4-FFF2-40B4-BE49-F238E27FC236}">
                <a16:creationId xmlns:a16="http://schemas.microsoft.com/office/drawing/2014/main" id="{AADB0AD3-2823-46C1-8356-4C0882574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61658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7395" name="Text Box 3">
            <a:extLst>
              <a:ext uri="{FF2B5EF4-FFF2-40B4-BE49-F238E27FC236}">
                <a16:creationId xmlns:a16="http://schemas.microsoft.com/office/drawing/2014/main" id="{CE09186D-2E34-18BF-D193-FBF6B7E7DC99}"/>
              </a:ext>
            </a:extLst>
          </p:cNvPr>
          <p:cNvSpPr txBox="1">
            <a:spLocks noChangeArrowheads="1"/>
          </p:cNvSpPr>
          <p:nvPr/>
        </p:nvSpPr>
        <p:spPr bwMode="auto">
          <a:xfrm>
            <a:off x="6629400" y="609600"/>
            <a:ext cx="1371600" cy="758825"/>
          </a:xfrm>
          <a:prstGeom prst="rect">
            <a:avLst/>
          </a:prstGeom>
          <a:solidFill>
            <a:schemeClr val="bg1"/>
          </a:soli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FF3300"/>
                </a:solidFill>
              </a:rPr>
              <a:t>2000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1026">
            <a:extLst>
              <a:ext uri="{FF2B5EF4-FFF2-40B4-BE49-F238E27FC236}">
                <a16:creationId xmlns:a16="http://schemas.microsoft.com/office/drawing/2014/main" id="{A7FB5F72-477E-AF3D-32DE-460D88FA89FD}"/>
              </a:ext>
            </a:extLst>
          </p:cNvPr>
          <p:cNvSpPr txBox="1">
            <a:spLocks noChangeArrowheads="1"/>
          </p:cNvSpPr>
          <p:nvPr/>
        </p:nvSpPr>
        <p:spPr bwMode="auto">
          <a:xfrm>
            <a:off x="2209800" y="1066800"/>
            <a:ext cx="6477000" cy="40036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Sound bite summary…</a:t>
            </a:r>
          </a:p>
          <a:p>
            <a:pPr>
              <a:spcBef>
                <a:spcPct val="50000"/>
              </a:spcBef>
            </a:pPr>
            <a:r>
              <a:rPr lang="en-US" altLang="en-US" sz="3200"/>
              <a:t>- Creativity as a national value</a:t>
            </a:r>
          </a:p>
          <a:p>
            <a:pPr>
              <a:spcBef>
                <a:spcPct val="50000"/>
              </a:spcBef>
            </a:pPr>
            <a:r>
              <a:rPr lang="en-US" altLang="en-US" sz="3200"/>
              <a:t>- Creativity is under threat</a:t>
            </a:r>
          </a:p>
          <a:p>
            <a:pPr>
              <a:spcBef>
                <a:spcPct val="50000"/>
              </a:spcBef>
            </a:pPr>
            <a:r>
              <a:rPr lang="en-US" altLang="en-US" sz="3200"/>
              <a:t>- Stop petitioning the government and start </a:t>
            </a:r>
            <a:r>
              <a:rPr lang="en-US" altLang="en-US" sz="3200" b="1">
                <a:solidFill>
                  <a:srgbClr val="FF3300"/>
                </a:solidFill>
              </a:rPr>
              <a:t>BEING</a:t>
            </a:r>
            <a:r>
              <a:rPr lang="en-US" altLang="en-US" sz="3200" b="1"/>
              <a:t> </a:t>
            </a:r>
            <a:r>
              <a:rPr lang="en-US" altLang="en-US" sz="3200"/>
              <a:t>the government</a:t>
            </a:r>
          </a:p>
          <a:p>
            <a:pPr>
              <a:spcBef>
                <a:spcPct val="50000"/>
              </a:spcBef>
            </a:pPr>
            <a:r>
              <a:rPr lang="en-US" altLang="en-US" sz="3200"/>
              <a:t>- We need YOU desperately!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1" name="Picture 3">
            <a:extLst>
              <a:ext uri="{FF2B5EF4-FFF2-40B4-BE49-F238E27FC236}">
                <a16:creationId xmlns:a16="http://schemas.microsoft.com/office/drawing/2014/main" id="{139F5F97-AFBB-85FC-3204-CE0B7B27A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010400" cy="5407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06852" name="Picture 4">
            <a:extLst>
              <a:ext uri="{FF2B5EF4-FFF2-40B4-BE49-F238E27FC236}">
                <a16:creationId xmlns:a16="http://schemas.microsoft.com/office/drawing/2014/main" id="{9D756A98-5189-D97D-FCD9-D906FB7F5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09600"/>
            <a:ext cx="5867400" cy="458788"/>
          </a:xfrm>
          <a:prstGeom prst="rect">
            <a:avLst/>
          </a:prstGeom>
          <a:noFill/>
          <a:extLst>
            <a:ext uri="{909E8E84-426E-40DD-AFC4-6F175D3DCCD1}">
              <a14:hiddenFill xmlns:a14="http://schemas.microsoft.com/office/drawing/2010/main">
                <a:solidFill>
                  <a:srgbClr val="FFFFFF"/>
                </a:solidFill>
              </a14:hiddenFill>
            </a:ext>
          </a:extLst>
        </p:spPr>
      </p:pic>
      <p:sp>
        <p:nvSpPr>
          <p:cNvPr id="206850" name="Text Box 2">
            <a:extLst>
              <a:ext uri="{FF2B5EF4-FFF2-40B4-BE49-F238E27FC236}">
                <a16:creationId xmlns:a16="http://schemas.microsoft.com/office/drawing/2014/main" id="{C89C2ACD-DF59-7CDD-FB6B-7AB80FE710C1}"/>
              </a:ext>
            </a:extLst>
          </p:cNvPr>
          <p:cNvSpPr txBox="1">
            <a:spLocks noChangeArrowheads="1"/>
          </p:cNvSpPr>
          <p:nvPr/>
        </p:nvSpPr>
        <p:spPr bwMode="auto">
          <a:xfrm>
            <a:off x="5791200" y="1905000"/>
            <a:ext cx="1371600" cy="758825"/>
          </a:xfrm>
          <a:prstGeom prst="rect">
            <a:avLst/>
          </a:prstGeom>
          <a:solidFill>
            <a:schemeClr val="bg1"/>
          </a:soli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FF3300"/>
                </a:solidFill>
              </a:rPr>
              <a:t>2004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a:extLst>
              <a:ext uri="{FF2B5EF4-FFF2-40B4-BE49-F238E27FC236}">
                <a16:creationId xmlns:a16="http://schemas.microsoft.com/office/drawing/2014/main" id="{115D2672-2081-78D4-0191-402D85BD4F7A}"/>
              </a:ext>
            </a:extLst>
          </p:cNvPr>
          <p:cNvSpPr txBox="1">
            <a:spLocks noChangeArrowheads="1"/>
          </p:cNvSpPr>
          <p:nvPr/>
        </p:nvSpPr>
        <p:spPr bwMode="auto">
          <a:xfrm>
            <a:off x="3048000" y="381000"/>
            <a:ext cx="5867400" cy="5127625"/>
          </a:xfrm>
          <a:prstGeom prst="rect">
            <a:avLst/>
          </a:prstGeom>
          <a:solidFill>
            <a:srgbClr val="FFFF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The Christian Coalition </a:t>
            </a:r>
            <a:br>
              <a:rPr lang="en-US" altLang="en-US" sz="2800" b="1"/>
            </a:br>
            <a:r>
              <a:rPr lang="en-US" altLang="en-US" sz="2800" b="1"/>
              <a:t>(and their allies)</a:t>
            </a:r>
            <a:br>
              <a:rPr lang="en-US" altLang="en-US" sz="2800" b="1"/>
            </a:br>
            <a:r>
              <a:rPr lang="en-US" altLang="en-US" sz="2800" b="1"/>
              <a:t>have successfully –</a:t>
            </a:r>
          </a:p>
          <a:p>
            <a:pPr>
              <a:spcBef>
                <a:spcPct val="50000"/>
              </a:spcBef>
              <a:buFontTx/>
              <a:buChar char="•"/>
            </a:pPr>
            <a:r>
              <a:rPr lang="en-US" altLang="en-US" sz="2800" b="1"/>
              <a:t> </a:t>
            </a:r>
            <a:r>
              <a:rPr lang="en-US" altLang="en-US"/>
              <a:t>Identified their base</a:t>
            </a:r>
          </a:p>
          <a:p>
            <a:pPr>
              <a:spcBef>
                <a:spcPct val="50000"/>
              </a:spcBef>
              <a:buFontTx/>
              <a:buChar char="•"/>
            </a:pPr>
            <a:r>
              <a:rPr lang="en-US" altLang="en-US"/>
              <a:t> Energized their base</a:t>
            </a:r>
          </a:p>
          <a:p>
            <a:pPr>
              <a:spcBef>
                <a:spcPct val="50000"/>
              </a:spcBef>
              <a:buFontTx/>
              <a:buChar char="•"/>
            </a:pPr>
            <a:r>
              <a:rPr lang="en-US" altLang="en-US"/>
              <a:t> Expanded their base</a:t>
            </a:r>
          </a:p>
          <a:p>
            <a:pPr>
              <a:spcBef>
                <a:spcPct val="50000"/>
              </a:spcBef>
              <a:buFontTx/>
              <a:buChar char="•"/>
            </a:pPr>
            <a:r>
              <a:rPr lang="en-US" altLang="en-US"/>
              <a:t> Trained their base</a:t>
            </a:r>
          </a:p>
          <a:p>
            <a:pPr>
              <a:spcBef>
                <a:spcPct val="50000"/>
              </a:spcBef>
              <a:buFontTx/>
              <a:buChar char="•"/>
            </a:pPr>
            <a:r>
              <a:rPr lang="en-US" altLang="en-US"/>
              <a:t> Activated their base for $ and leadership</a:t>
            </a:r>
          </a:p>
          <a:p>
            <a:pPr>
              <a:spcBef>
                <a:spcPct val="50000"/>
              </a:spcBef>
              <a:buFontTx/>
              <a:buChar char="•"/>
            </a:pPr>
            <a:r>
              <a:rPr lang="en-US" altLang="en-US"/>
              <a:t> </a:t>
            </a:r>
            <a:r>
              <a:rPr lang="en-US" altLang="en-US" b="1"/>
              <a:t>Translated this organizing into electoral         victory and public policy</a:t>
            </a:r>
          </a:p>
        </p:txBody>
      </p:sp>
      <p:sp>
        <p:nvSpPr>
          <p:cNvPr id="98307" name="Oval 3">
            <a:extLst>
              <a:ext uri="{FF2B5EF4-FFF2-40B4-BE49-F238E27FC236}">
                <a16:creationId xmlns:a16="http://schemas.microsoft.com/office/drawing/2014/main" id="{A6F1A499-FAD0-6DE4-64B7-843792BFBF78}"/>
              </a:ext>
            </a:extLst>
          </p:cNvPr>
          <p:cNvSpPr>
            <a:spLocks noChangeArrowheads="1"/>
          </p:cNvSpPr>
          <p:nvPr/>
        </p:nvSpPr>
        <p:spPr bwMode="auto">
          <a:xfrm>
            <a:off x="2514600" y="4495800"/>
            <a:ext cx="6629400" cy="13716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1+#ppt_w/2"/>
                                          </p:val>
                                        </p:tav>
                                        <p:tav tm="100000">
                                          <p:val>
                                            <p:strVal val="#ppt_x"/>
                                          </p:val>
                                        </p:tav>
                                      </p:tavLst>
                                    </p:anim>
                                    <p:anim calcmode="lin" valueType="num">
                                      <p:cBhvr additive="base">
                                        <p:cTn id="8"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7" name="Group 7">
            <a:extLst>
              <a:ext uri="{FF2B5EF4-FFF2-40B4-BE49-F238E27FC236}">
                <a16:creationId xmlns:a16="http://schemas.microsoft.com/office/drawing/2014/main" id="{741DB3E8-12CF-4BF2-9518-CAC0B2F900EF}"/>
              </a:ext>
            </a:extLst>
          </p:cNvPr>
          <p:cNvGrpSpPr>
            <a:grpSpLocks/>
          </p:cNvGrpSpPr>
          <p:nvPr/>
        </p:nvGrpSpPr>
        <p:grpSpPr bwMode="auto">
          <a:xfrm>
            <a:off x="685800" y="228600"/>
            <a:ext cx="8153400" cy="1676400"/>
            <a:chOff x="432" y="192"/>
            <a:chExt cx="5136" cy="1056"/>
          </a:xfrm>
        </p:grpSpPr>
        <p:sp>
          <p:nvSpPr>
            <p:cNvPr id="204803" name="Rectangle 3">
              <a:extLst>
                <a:ext uri="{FF2B5EF4-FFF2-40B4-BE49-F238E27FC236}">
                  <a16:creationId xmlns:a16="http://schemas.microsoft.com/office/drawing/2014/main" id="{EBFA6E3A-EE12-1EF7-741C-53E738A8CA42}"/>
                </a:ext>
              </a:extLst>
            </p:cNvPr>
            <p:cNvSpPr>
              <a:spLocks noChangeArrowheads="1"/>
            </p:cNvSpPr>
            <p:nvPr/>
          </p:nvSpPr>
          <p:spPr bwMode="auto">
            <a:xfrm>
              <a:off x="432" y="192"/>
              <a:ext cx="5136" cy="10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4802" name="Picture 2">
              <a:extLst>
                <a:ext uri="{FF2B5EF4-FFF2-40B4-BE49-F238E27FC236}">
                  <a16:creationId xmlns:a16="http://schemas.microsoft.com/office/drawing/2014/main" id="{1F7610C0-103B-B69F-5948-0862C4F95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336"/>
              <a:ext cx="4944" cy="797"/>
            </a:xfrm>
            <a:prstGeom prst="rect">
              <a:avLst/>
            </a:prstGeom>
            <a:noFill/>
            <a:extLst>
              <a:ext uri="{909E8E84-426E-40DD-AFC4-6F175D3DCCD1}">
                <a14:hiddenFill xmlns:a14="http://schemas.microsoft.com/office/drawing/2010/main">
                  <a:solidFill>
                    <a:srgbClr val="FFFFFF"/>
                  </a:solidFill>
                </a14:hiddenFill>
              </a:ext>
            </a:extLst>
          </p:spPr>
        </p:pic>
      </p:grpSp>
      <p:pic>
        <p:nvPicPr>
          <p:cNvPr id="204804" name="Picture 4">
            <a:extLst>
              <a:ext uri="{FF2B5EF4-FFF2-40B4-BE49-F238E27FC236}">
                <a16:creationId xmlns:a16="http://schemas.microsoft.com/office/drawing/2014/main" id="{4A95C3DF-CF9B-BC7D-FF54-F48C05E1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2182813" cy="2438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4805" name="Text Box 5">
            <a:extLst>
              <a:ext uri="{FF2B5EF4-FFF2-40B4-BE49-F238E27FC236}">
                <a16:creationId xmlns:a16="http://schemas.microsoft.com/office/drawing/2014/main" id="{92B604B9-8B24-0358-BFF9-C336CC963104}"/>
              </a:ext>
            </a:extLst>
          </p:cNvPr>
          <p:cNvSpPr txBox="1">
            <a:spLocks noChangeArrowheads="1"/>
          </p:cNvSpPr>
          <p:nvPr/>
        </p:nvSpPr>
        <p:spPr bwMode="auto">
          <a:xfrm>
            <a:off x="457200" y="4876800"/>
            <a:ext cx="2667000" cy="4667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Rev. Jerry Falwell</a:t>
            </a:r>
          </a:p>
        </p:txBody>
      </p:sp>
      <p:sp>
        <p:nvSpPr>
          <p:cNvPr id="204806" name="Text Box 6">
            <a:extLst>
              <a:ext uri="{FF2B5EF4-FFF2-40B4-BE49-F238E27FC236}">
                <a16:creationId xmlns:a16="http://schemas.microsoft.com/office/drawing/2014/main" id="{AF1C768E-16B5-12F2-424F-8C3F0B9A0E1F}"/>
              </a:ext>
            </a:extLst>
          </p:cNvPr>
          <p:cNvSpPr txBox="1">
            <a:spLocks noChangeArrowheads="1"/>
          </p:cNvSpPr>
          <p:nvPr/>
        </p:nvSpPr>
        <p:spPr bwMode="auto">
          <a:xfrm>
            <a:off x="3505200" y="2057400"/>
            <a:ext cx="5181600" cy="44767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u="sng"/>
              <a:t>On the 9/11 attacks</a:t>
            </a:r>
            <a:r>
              <a:rPr lang="en-US" altLang="en-US" sz="2000"/>
              <a:t> – </a:t>
            </a:r>
            <a:br>
              <a:rPr lang="en-US" altLang="en-US" sz="2000"/>
            </a:br>
            <a:br>
              <a:rPr lang="en-US" altLang="en-US" sz="2000"/>
            </a:br>
            <a:r>
              <a:rPr lang="en-US" altLang="en-US" sz="2000"/>
              <a:t>"I really believe that the pagans, and the abortionists, and the feminists, and the gays and the lesbians who are actively trying to make that an alternative lifestyle, the ACLU, People For the American Way, all of them who have tried to secularize America. I point the finger in their face and say 'you helped this happen’ [by] throwing God out of the public square, out of the schools. The abortionists have got to bear some burden for this because God will not be mocked." </a:t>
            </a:r>
          </a:p>
          <a:p>
            <a:pPr>
              <a:spcBef>
                <a:spcPct val="50000"/>
              </a:spcBef>
            </a:pPr>
            <a:r>
              <a:rPr lang="en-US" altLang="en-US" sz="1800"/>
              <a:t>- The 700 Club TV show 9-14-01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26" name="Group 2">
            <a:extLst>
              <a:ext uri="{FF2B5EF4-FFF2-40B4-BE49-F238E27FC236}">
                <a16:creationId xmlns:a16="http://schemas.microsoft.com/office/drawing/2014/main" id="{25AC29F3-76C3-C693-D279-E6EF3D1DCC33}"/>
              </a:ext>
            </a:extLst>
          </p:cNvPr>
          <p:cNvGrpSpPr>
            <a:grpSpLocks/>
          </p:cNvGrpSpPr>
          <p:nvPr/>
        </p:nvGrpSpPr>
        <p:grpSpPr bwMode="auto">
          <a:xfrm>
            <a:off x="685800" y="228600"/>
            <a:ext cx="8153400" cy="1676400"/>
            <a:chOff x="432" y="192"/>
            <a:chExt cx="5136" cy="1056"/>
          </a:xfrm>
        </p:grpSpPr>
        <p:sp>
          <p:nvSpPr>
            <p:cNvPr id="205827" name="Rectangle 3">
              <a:extLst>
                <a:ext uri="{FF2B5EF4-FFF2-40B4-BE49-F238E27FC236}">
                  <a16:creationId xmlns:a16="http://schemas.microsoft.com/office/drawing/2014/main" id="{84433241-79F1-B646-DB2A-F6E4CCE58D5D}"/>
                </a:ext>
              </a:extLst>
            </p:cNvPr>
            <p:cNvSpPr>
              <a:spLocks noChangeArrowheads="1"/>
            </p:cNvSpPr>
            <p:nvPr/>
          </p:nvSpPr>
          <p:spPr bwMode="auto">
            <a:xfrm>
              <a:off x="432" y="192"/>
              <a:ext cx="5136" cy="10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828" name="Picture 4">
              <a:extLst>
                <a:ext uri="{FF2B5EF4-FFF2-40B4-BE49-F238E27FC236}">
                  <a16:creationId xmlns:a16="http://schemas.microsoft.com/office/drawing/2014/main" id="{FA4069B6-8477-8EC3-640C-586A13E51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336"/>
              <a:ext cx="4944" cy="797"/>
            </a:xfrm>
            <a:prstGeom prst="rect">
              <a:avLst/>
            </a:prstGeom>
            <a:noFill/>
            <a:extLst>
              <a:ext uri="{909E8E84-426E-40DD-AFC4-6F175D3DCCD1}">
                <a14:hiddenFill xmlns:a14="http://schemas.microsoft.com/office/drawing/2010/main">
                  <a:solidFill>
                    <a:srgbClr val="FFFFFF"/>
                  </a:solidFill>
                </a14:hiddenFill>
              </a:ext>
            </a:extLst>
          </p:spPr>
        </p:pic>
      </p:grpSp>
      <p:sp>
        <p:nvSpPr>
          <p:cNvPr id="205831" name="Text Box 7">
            <a:extLst>
              <a:ext uri="{FF2B5EF4-FFF2-40B4-BE49-F238E27FC236}">
                <a16:creationId xmlns:a16="http://schemas.microsoft.com/office/drawing/2014/main" id="{D1D8C5A0-ACA0-E313-22C5-4F60F47B1AC9}"/>
              </a:ext>
            </a:extLst>
          </p:cNvPr>
          <p:cNvSpPr txBox="1">
            <a:spLocks noChangeArrowheads="1"/>
          </p:cNvSpPr>
          <p:nvPr/>
        </p:nvSpPr>
        <p:spPr bwMode="auto">
          <a:xfrm>
            <a:off x="1371600" y="2057400"/>
            <a:ext cx="6705600" cy="4497388"/>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0066"/>
                </a:solidFill>
                <a:latin typeface="Arial" panose="020B0604020202020204" pitchFamily="34" charset="0"/>
                <a:cs typeface="Arial" panose="020B0604020202020204" pitchFamily="34" charset="0"/>
              </a:rPr>
              <a:t>The Moral Majority Coalition Platform: </a:t>
            </a:r>
            <a:br>
              <a:rPr lang="en-US" altLang="en-US" sz="1800" b="1">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1">
                <a:solidFill>
                  <a:srgbClr val="000066"/>
                </a:solidFill>
                <a:latin typeface="Arial" panose="020B0604020202020204" pitchFamily="34" charset="0"/>
                <a:cs typeface="Arial" panose="020B0604020202020204" pitchFamily="34" charset="0"/>
              </a:rPr>
              <a:t>Platform # 1 </a:t>
            </a:r>
            <a:br>
              <a:rPr lang="en-US" altLang="en-US" sz="1800" b="1">
                <a:latin typeface="Arial" panose="020B0604020202020204" pitchFamily="34" charset="0"/>
                <a:cs typeface="Arial" panose="020B0604020202020204" pitchFamily="34" charset="0"/>
                <a:hlinkClick r:id="rId3"/>
              </a:rPr>
            </a:br>
            <a:r>
              <a:rPr lang="en-US" altLang="en-US" sz="1800">
                <a:latin typeface="Arial" panose="020B0604020202020204" pitchFamily="34" charset="0"/>
                <a:cs typeface="Arial" panose="020B0604020202020204" pitchFamily="34" charset="0"/>
              </a:rPr>
              <a:t>The Moral Majority Coalition will conduct an intensive four-year "Voter Registration Campaign" through America's conservative churches, para-church ministries, pro-life and pro-family organizations.</a:t>
            </a:r>
          </a:p>
          <a:p>
            <a:pPr>
              <a:spcBef>
                <a:spcPct val="50000"/>
              </a:spcBef>
            </a:pPr>
            <a:r>
              <a:rPr lang="en-US" altLang="en-US" sz="1800" b="1">
                <a:solidFill>
                  <a:srgbClr val="000066"/>
                </a:solidFill>
                <a:latin typeface="Arial" panose="020B0604020202020204" pitchFamily="34" charset="0"/>
                <a:cs typeface="Arial" panose="020B0604020202020204" pitchFamily="34" charset="0"/>
              </a:rPr>
              <a:t>Platform #2 </a:t>
            </a:r>
            <a:br>
              <a:rPr lang="en-US" altLang="en-US" sz="1800">
                <a:latin typeface="Arial" panose="020B0604020202020204" pitchFamily="34" charset="0"/>
                <a:cs typeface="Arial" panose="020B0604020202020204" pitchFamily="34" charset="0"/>
              </a:rPr>
            </a:br>
            <a:r>
              <a:rPr lang="en-US" altLang="en-US" sz="1800">
                <a:latin typeface="Arial" panose="020B0604020202020204" pitchFamily="34" charset="0"/>
                <a:cs typeface="Arial" panose="020B0604020202020204" pitchFamily="34" charset="0"/>
              </a:rPr>
              <a:t>The Moral Majority Coalition will conduct well organized "Get-Out-The-Vote Campaigns" in 2006 and 2008.</a:t>
            </a:r>
          </a:p>
          <a:p>
            <a:pPr>
              <a:spcBef>
                <a:spcPct val="50000"/>
              </a:spcBef>
            </a:pPr>
            <a:r>
              <a:rPr lang="en-US" altLang="en-US" sz="1800" b="1">
                <a:solidFill>
                  <a:srgbClr val="000066"/>
                </a:solidFill>
                <a:latin typeface="Arial" panose="020B0604020202020204" pitchFamily="34" charset="0"/>
                <a:cs typeface="Arial" panose="020B0604020202020204" pitchFamily="34" charset="0"/>
              </a:rPr>
              <a:t>Platform #3 </a:t>
            </a:r>
            <a:br>
              <a:rPr lang="en-US" altLang="en-US" sz="1800">
                <a:latin typeface="Arial" panose="020B0604020202020204" pitchFamily="34" charset="0"/>
                <a:cs typeface="Arial" panose="020B0604020202020204" pitchFamily="34" charset="0"/>
              </a:rPr>
            </a:br>
            <a:r>
              <a:rPr lang="en-US" altLang="en-US" sz="1800">
                <a:latin typeface="Arial" panose="020B0604020202020204" pitchFamily="34" charset="0"/>
                <a:cs typeface="Arial" panose="020B0604020202020204" pitchFamily="34" charset="0"/>
              </a:rPr>
              <a:t>The Moral Majority Coalition will engage in the massive recruitment and mobilization of social conservatives through television, radio, direct mail (U.S.P.S. and Internet) and public rallies.</a:t>
            </a:r>
            <a:endParaRPr lang="en-US" altLang="en-US" sz="1800"/>
          </a:p>
        </p:txBody>
      </p:sp>
      <p:sp>
        <p:nvSpPr>
          <p:cNvPr id="205832" name="Text Box 8">
            <a:extLst>
              <a:ext uri="{FF2B5EF4-FFF2-40B4-BE49-F238E27FC236}">
                <a16:creationId xmlns:a16="http://schemas.microsoft.com/office/drawing/2014/main" id="{673E52A9-5D67-9DAB-CF9B-905B3940BD2F}"/>
              </a:ext>
            </a:extLst>
          </p:cNvPr>
          <p:cNvSpPr txBox="1">
            <a:spLocks noChangeArrowheads="1"/>
          </p:cNvSpPr>
          <p:nvPr/>
        </p:nvSpPr>
        <p:spPr bwMode="auto">
          <a:xfrm>
            <a:off x="762000" y="838200"/>
            <a:ext cx="8077200" cy="984250"/>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t>GOAL = 1 million members @ $25 each – </a:t>
            </a:r>
            <a:br>
              <a:rPr lang="en-US" altLang="en-US" sz="2800"/>
            </a:br>
            <a:r>
              <a:rPr lang="en-US" altLang="en-US" sz="2800"/>
              <a:t>asking for non-tax deductible contributions!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5832"/>
                                        </p:tgtEl>
                                        <p:attrNameLst>
                                          <p:attrName>style.visibility</p:attrName>
                                        </p:attrNameLst>
                                      </p:cBhvr>
                                      <p:to>
                                        <p:strVal val="visible"/>
                                      </p:to>
                                    </p:set>
                                    <p:anim calcmode="lin" valueType="num">
                                      <p:cBhvr additive="base">
                                        <p:cTn id="7" dur="500" fill="hold"/>
                                        <p:tgtEl>
                                          <p:spTgt spid="205832"/>
                                        </p:tgtEl>
                                        <p:attrNameLst>
                                          <p:attrName>ppt_x</p:attrName>
                                        </p:attrNameLst>
                                      </p:cBhvr>
                                      <p:tavLst>
                                        <p:tav tm="0">
                                          <p:val>
                                            <p:strVal val="#ppt_x"/>
                                          </p:val>
                                        </p:tav>
                                        <p:tav tm="100000">
                                          <p:val>
                                            <p:strVal val="#ppt_x"/>
                                          </p:val>
                                        </p:tav>
                                      </p:tavLst>
                                    </p:anim>
                                    <p:anim calcmode="lin" valueType="num">
                                      <p:cBhvr additive="base">
                                        <p:cTn id="8" dur="500" fill="hold"/>
                                        <p:tgtEl>
                                          <p:spTgt spid="2058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a:extLst>
              <a:ext uri="{FF2B5EF4-FFF2-40B4-BE49-F238E27FC236}">
                <a16:creationId xmlns:a16="http://schemas.microsoft.com/office/drawing/2014/main" id="{8E626C66-5FDB-287E-9489-B00D153F9018}"/>
              </a:ext>
            </a:extLst>
          </p:cNvPr>
          <p:cNvSpPr txBox="1">
            <a:spLocks noChangeArrowheads="1"/>
          </p:cNvSpPr>
          <p:nvPr/>
        </p:nvSpPr>
        <p:spPr bwMode="auto">
          <a:xfrm>
            <a:off x="1524000" y="228600"/>
            <a:ext cx="7391400" cy="1076325"/>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Meanwhile creativity in the US is</a:t>
            </a:r>
            <a:br>
              <a:rPr lang="en-US" altLang="en-US" sz="3200"/>
            </a:br>
            <a:r>
              <a:rPr lang="en-US" altLang="en-US" sz="3200"/>
              <a:t>under assault on a number of fronts…</a:t>
            </a:r>
          </a:p>
        </p:txBody>
      </p:sp>
      <p:sp>
        <p:nvSpPr>
          <p:cNvPr id="125955" name="Text Box 3">
            <a:extLst>
              <a:ext uri="{FF2B5EF4-FFF2-40B4-BE49-F238E27FC236}">
                <a16:creationId xmlns:a16="http://schemas.microsoft.com/office/drawing/2014/main" id="{157ECF30-2CF6-3490-F374-654EBA1508C2}"/>
              </a:ext>
            </a:extLst>
          </p:cNvPr>
          <p:cNvSpPr txBox="1">
            <a:spLocks noChangeArrowheads="1"/>
          </p:cNvSpPr>
          <p:nvPr/>
        </p:nvSpPr>
        <p:spPr bwMode="auto">
          <a:xfrm>
            <a:off x="1524000" y="1524000"/>
            <a:ext cx="7391400" cy="5030788"/>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 Erosion of church-state barrier</a:t>
            </a:r>
          </a:p>
          <a:p>
            <a:pPr>
              <a:spcBef>
                <a:spcPct val="50000"/>
              </a:spcBef>
              <a:buFontTx/>
              <a:buChar char="•"/>
            </a:pPr>
            <a:r>
              <a:rPr lang="en-US" altLang="en-US"/>
              <a:t> Decline U.S. literacy rates</a:t>
            </a:r>
          </a:p>
          <a:p>
            <a:pPr>
              <a:spcBef>
                <a:spcPct val="50000"/>
              </a:spcBef>
              <a:buFontTx/>
              <a:buChar char="•"/>
            </a:pPr>
            <a:r>
              <a:rPr lang="en-US" altLang="en-US"/>
              <a:t> 30% U.S. high school drop-out rate</a:t>
            </a:r>
          </a:p>
          <a:p>
            <a:pPr>
              <a:spcBef>
                <a:spcPct val="50000"/>
              </a:spcBef>
              <a:buFontTx/>
              <a:buChar char="•"/>
            </a:pPr>
            <a:r>
              <a:rPr lang="en-US" altLang="en-US"/>
              <a:t> Religious screening of scientific research</a:t>
            </a:r>
          </a:p>
          <a:p>
            <a:pPr>
              <a:spcBef>
                <a:spcPct val="50000"/>
              </a:spcBef>
              <a:buFontTx/>
              <a:buChar char="•"/>
            </a:pPr>
            <a:r>
              <a:rPr lang="en-US" altLang="en-US"/>
              <a:t> Difficulty of minority/women access to science/engineering advanced degrees</a:t>
            </a:r>
          </a:p>
          <a:p>
            <a:pPr>
              <a:spcBef>
                <a:spcPct val="50000"/>
              </a:spcBef>
              <a:buFontTx/>
              <a:buChar char="•"/>
            </a:pPr>
            <a:r>
              <a:rPr lang="en-US" altLang="en-US"/>
              <a:t> Threats to freedom of expression</a:t>
            </a:r>
          </a:p>
          <a:p>
            <a:pPr>
              <a:spcBef>
                <a:spcPct val="50000"/>
              </a:spcBef>
              <a:buFontTx/>
              <a:buChar char="•"/>
            </a:pPr>
            <a:r>
              <a:rPr lang="en-US" altLang="en-US"/>
              <a:t> Rise of intolerance, hate-based politics</a:t>
            </a:r>
          </a:p>
          <a:p>
            <a:pPr>
              <a:spcBef>
                <a:spcPct val="50000"/>
              </a:spcBef>
              <a:buFontTx/>
              <a:buChar char="•"/>
            </a:pPr>
            <a:r>
              <a:rPr lang="en-US" altLang="en-US"/>
              <a:t> Declining support for the arts/Access to arts and culture resources depending on income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additive="base">
                                        <p:cTn id="13" dur="500" fill="hold"/>
                                        <p:tgtEl>
                                          <p:spTgt spid="125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 calcmode="lin" valueType="num">
                                      <p:cBhvr additive="base">
                                        <p:cTn id="19" dur="500" fill="hold"/>
                                        <p:tgtEl>
                                          <p:spTgt spid="1259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5955">
                                            <p:txEl>
                                              <p:pRg st="3" end="3"/>
                                            </p:txEl>
                                          </p:spTgt>
                                        </p:tgtEl>
                                        <p:attrNameLst>
                                          <p:attrName>style.visibility</p:attrName>
                                        </p:attrNameLst>
                                      </p:cBhvr>
                                      <p:to>
                                        <p:strVal val="visible"/>
                                      </p:to>
                                    </p:set>
                                    <p:anim calcmode="lin" valueType="num">
                                      <p:cBhvr additive="base">
                                        <p:cTn id="25" dur="500" fill="hold"/>
                                        <p:tgtEl>
                                          <p:spTgt spid="1259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9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5955">
                                            <p:txEl>
                                              <p:pRg st="4" end="4"/>
                                            </p:txEl>
                                          </p:spTgt>
                                        </p:tgtEl>
                                        <p:attrNameLst>
                                          <p:attrName>style.visibility</p:attrName>
                                        </p:attrNameLst>
                                      </p:cBhvr>
                                      <p:to>
                                        <p:strVal val="visible"/>
                                      </p:to>
                                    </p:set>
                                    <p:anim calcmode="lin" valueType="num">
                                      <p:cBhvr additive="base">
                                        <p:cTn id="31" dur="500" fill="hold"/>
                                        <p:tgtEl>
                                          <p:spTgt spid="1259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9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5955">
                                            <p:txEl>
                                              <p:pRg st="5" end="5"/>
                                            </p:txEl>
                                          </p:spTgt>
                                        </p:tgtEl>
                                        <p:attrNameLst>
                                          <p:attrName>style.visibility</p:attrName>
                                        </p:attrNameLst>
                                      </p:cBhvr>
                                      <p:to>
                                        <p:strVal val="visible"/>
                                      </p:to>
                                    </p:set>
                                    <p:anim calcmode="lin" valueType="num">
                                      <p:cBhvr additive="base">
                                        <p:cTn id="37" dur="500" fill="hold"/>
                                        <p:tgtEl>
                                          <p:spTgt spid="1259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59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5955">
                                            <p:txEl>
                                              <p:pRg st="6" end="6"/>
                                            </p:txEl>
                                          </p:spTgt>
                                        </p:tgtEl>
                                        <p:attrNameLst>
                                          <p:attrName>style.visibility</p:attrName>
                                        </p:attrNameLst>
                                      </p:cBhvr>
                                      <p:to>
                                        <p:strVal val="visible"/>
                                      </p:to>
                                    </p:set>
                                    <p:anim calcmode="lin" valueType="num">
                                      <p:cBhvr additive="base">
                                        <p:cTn id="43" dur="500" fill="hold"/>
                                        <p:tgtEl>
                                          <p:spTgt spid="1259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59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5955">
                                            <p:txEl>
                                              <p:pRg st="7" end="7"/>
                                            </p:txEl>
                                          </p:spTgt>
                                        </p:tgtEl>
                                        <p:attrNameLst>
                                          <p:attrName>style.visibility</p:attrName>
                                        </p:attrNameLst>
                                      </p:cBhvr>
                                      <p:to>
                                        <p:strVal val="visible"/>
                                      </p:to>
                                    </p:set>
                                    <p:anim calcmode="lin" valueType="num">
                                      <p:cBhvr additive="base">
                                        <p:cTn id="49" dur="500" fill="hold"/>
                                        <p:tgtEl>
                                          <p:spTgt spid="1259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595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a:extLst>
              <a:ext uri="{FF2B5EF4-FFF2-40B4-BE49-F238E27FC236}">
                <a16:creationId xmlns:a16="http://schemas.microsoft.com/office/drawing/2014/main" id="{A4051C30-5928-6D23-1296-E401F59A835A}"/>
              </a:ext>
            </a:extLst>
          </p:cNvPr>
          <p:cNvSpPr txBox="1">
            <a:spLocks noChangeArrowheads="1"/>
          </p:cNvSpPr>
          <p:nvPr/>
        </p:nvSpPr>
        <p:spPr bwMode="auto">
          <a:xfrm>
            <a:off x="3733800" y="1905000"/>
            <a:ext cx="4648200"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600">
                <a:solidFill>
                  <a:schemeClr val="bg1"/>
                </a:solidFill>
              </a:rPr>
              <a:t>We need</a:t>
            </a:r>
            <a:br>
              <a:rPr lang="en-US" altLang="en-US" sz="6600">
                <a:solidFill>
                  <a:schemeClr val="bg1"/>
                </a:solidFill>
              </a:rPr>
            </a:br>
            <a:r>
              <a:rPr lang="en-US" altLang="en-US" sz="6600">
                <a:solidFill>
                  <a:schemeClr val="bg1"/>
                </a:solidFill>
              </a:rPr>
              <a:t>a little diversity…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a:extLst>
              <a:ext uri="{FF2B5EF4-FFF2-40B4-BE49-F238E27FC236}">
                <a16:creationId xmlns:a16="http://schemas.microsoft.com/office/drawing/2014/main" id="{27C33D86-21C7-58F8-FE77-4ADB07741FA6}"/>
              </a:ext>
            </a:extLst>
          </p:cNvPr>
          <p:cNvSpPr txBox="1">
            <a:spLocks noChangeArrowheads="1"/>
          </p:cNvSpPr>
          <p:nvPr/>
        </p:nvSpPr>
        <p:spPr bwMode="auto">
          <a:xfrm>
            <a:off x="1600200" y="762000"/>
            <a:ext cx="7086600" cy="5395913"/>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u="sng">
                <a:solidFill>
                  <a:schemeClr val="accent2"/>
                </a:solidFill>
              </a:rPr>
              <a:t>2004 – 7,382 total State Legislators….</a:t>
            </a:r>
          </a:p>
          <a:p>
            <a:pPr>
              <a:spcBef>
                <a:spcPct val="50000"/>
              </a:spcBef>
            </a:pPr>
            <a:endParaRPr lang="en-US" altLang="en-US" b="1" u="sng">
              <a:solidFill>
                <a:schemeClr val="accent2"/>
              </a:solidFill>
            </a:endParaRPr>
          </a:p>
          <a:p>
            <a:pPr>
              <a:spcBef>
                <a:spcPct val="50000"/>
              </a:spcBef>
            </a:pPr>
            <a:r>
              <a:rPr lang="en-US" altLang="en-US"/>
              <a:t>Male = 77.5%</a:t>
            </a:r>
          </a:p>
          <a:p>
            <a:pPr>
              <a:spcBef>
                <a:spcPct val="50000"/>
              </a:spcBef>
            </a:pPr>
            <a:r>
              <a:rPr lang="en-US" altLang="en-US"/>
              <a:t>Female = 22.5%</a:t>
            </a:r>
          </a:p>
          <a:p>
            <a:pPr>
              <a:spcBef>
                <a:spcPct val="50000"/>
              </a:spcBef>
            </a:pPr>
            <a:r>
              <a:rPr lang="en-US" altLang="en-US"/>
              <a:t>Average age = 54</a:t>
            </a:r>
          </a:p>
          <a:p>
            <a:pPr>
              <a:spcBef>
                <a:spcPct val="50000"/>
              </a:spcBef>
            </a:pPr>
            <a:r>
              <a:rPr lang="en-US" altLang="en-US"/>
              <a:t>White = 77%</a:t>
            </a:r>
          </a:p>
          <a:p>
            <a:pPr>
              <a:spcBef>
                <a:spcPct val="50000"/>
              </a:spcBef>
            </a:pPr>
            <a:r>
              <a:rPr lang="en-US" altLang="en-US"/>
              <a:t>Attorneys, business related background = 80%</a:t>
            </a:r>
          </a:p>
          <a:p>
            <a:pPr>
              <a:spcBef>
                <a:spcPct val="50000"/>
              </a:spcBef>
            </a:pPr>
            <a:r>
              <a:rPr lang="en-US" altLang="en-US"/>
              <a:t>Education related background = 7%</a:t>
            </a:r>
          </a:p>
          <a:p>
            <a:pPr>
              <a:spcBef>
                <a:spcPct val="50000"/>
              </a:spcBef>
            </a:pPr>
            <a:r>
              <a:rPr lang="en-US" altLang="en-US"/>
              <a:t>Communication arts/broadcasters = 1.5%</a:t>
            </a:r>
          </a:p>
          <a:p>
            <a:pPr>
              <a:spcBef>
                <a:spcPct val="50000"/>
              </a:spcBef>
            </a:pPr>
            <a:r>
              <a:rPr lang="en-US" altLang="en-US"/>
              <a:t>Artists/Creative professionals = 0%</a:t>
            </a:r>
          </a:p>
        </p:txBody>
      </p:sp>
      <p:pic>
        <p:nvPicPr>
          <p:cNvPr id="182275" name="Picture 3">
            <a:extLst>
              <a:ext uri="{FF2B5EF4-FFF2-40B4-BE49-F238E27FC236}">
                <a16:creationId xmlns:a16="http://schemas.microsoft.com/office/drawing/2014/main" id="{A870CD9A-E7C9-8115-306B-F4B04B35E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76400"/>
            <a:ext cx="1820863" cy="1630363"/>
          </a:xfrm>
          <a:prstGeom prst="rect">
            <a:avLst/>
          </a:prstGeom>
          <a:noFill/>
          <a:extLst>
            <a:ext uri="{909E8E84-426E-40DD-AFC4-6F175D3DCCD1}">
              <a14:hiddenFill xmlns:a14="http://schemas.microsoft.com/office/drawing/2010/main">
                <a:solidFill>
                  <a:srgbClr val="FFFFFF"/>
                </a:solidFill>
              </a14:hiddenFill>
            </a:ext>
          </a:extLst>
        </p:spPr>
      </p:pic>
      <p:sp>
        <p:nvSpPr>
          <p:cNvPr id="182276" name="Oval 4">
            <a:extLst>
              <a:ext uri="{FF2B5EF4-FFF2-40B4-BE49-F238E27FC236}">
                <a16:creationId xmlns:a16="http://schemas.microsoft.com/office/drawing/2014/main" id="{E7EFE32A-A9BD-0EC6-29C9-4F103FA83267}"/>
              </a:ext>
            </a:extLst>
          </p:cNvPr>
          <p:cNvSpPr>
            <a:spLocks noChangeArrowheads="1"/>
          </p:cNvSpPr>
          <p:nvPr/>
        </p:nvSpPr>
        <p:spPr bwMode="auto">
          <a:xfrm>
            <a:off x="914400" y="5562600"/>
            <a:ext cx="6248400" cy="7620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2276"/>
                                        </p:tgtEl>
                                        <p:attrNameLst>
                                          <p:attrName>style.visibility</p:attrName>
                                        </p:attrNameLst>
                                      </p:cBhvr>
                                      <p:to>
                                        <p:strVal val="visible"/>
                                      </p:to>
                                    </p:set>
                                    <p:anim calcmode="lin" valueType="num">
                                      <p:cBhvr additive="base">
                                        <p:cTn id="7" dur="500" fill="hold"/>
                                        <p:tgtEl>
                                          <p:spTgt spid="182276"/>
                                        </p:tgtEl>
                                        <p:attrNameLst>
                                          <p:attrName>ppt_x</p:attrName>
                                        </p:attrNameLst>
                                      </p:cBhvr>
                                      <p:tavLst>
                                        <p:tav tm="0">
                                          <p:val>
                                            <p:strVal val="#ppt_x"/>
                                          </p:val>
                                        </p:tav>
                                        <p:tav tm="100000">
                                          <p:val>
                                            <p:strVal val="#ppt_x"/>
                                          </p:val>
                                        </p:tav>
                                      </p:tavLst>
                                    </p:anim>
                                    <p:anim calcmode="lin" valueType="num">
                                      <p:cBhvr additive="base">
                                        <p:cTn id="8" dur="500" fill="hold"/>
                                        <p:tgtEl>
                                          <p:spTgt spid="182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Text Box 3">
            <a:extLst>
              <a:ext uri="{FF2B5EF4-FFF2-40B4-BE49-F238E27FC236}">
                <a16:creationId xmlns:a16="http://schemas.microsoft.com/office/drawing/2014/main" id="{A0AD4D33-1938-EF52-E2D9-C620F8D63807}"/>
              </a:ext>
            </a:extLst>
          </p:cNvPr>
          <p:cNvSpPr txBox="1">
            <a:spLocks noChangeArrowheads="1"/>
          </p:cNvSpPr>
          <p:nvPr/>
        </p:nvSpPr>
        <p:spPr bwMode="auto">
          <a:xfrm>
            <a:off x="2438400" y="914400"/>
            <a:ext cx="6477000" cy="588963"/>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Leadership qualities of creatives</a:t>
            </a:r>
            <a:endParaRPr lang="en-US" altLang="en-US"/>
          </a:p>
        </p:txBody>
      </p:sp>
      <p:sp>
        <p:nvSpPr>
          <p:cNvPr id="181252" name="Text Box 4">
            <a:extLst>
              <a:ext uri="{FF2B5EF4-FFF2-40B4-BE49-F238E27FC236}">
                <a16:creationId xmlns:a16="http://schemas.microsoft.com/office/drawing/2014/main" id="{8F576E27-8778-2B3E-83E9-64CFF4A0A74B}"/>
              </a:ext>
            </a:extLst>
          </p:cNvPr>
          <p:cNvSpPr txBox="1">
            <a:spLocks noChangeArrowheads="1"/>
          </p:cNvSpPr>
          <p:nvPr/>
        </p:nvSpPr>
        <p:spPr bwMode="auto">
          <a:xfrm>
            <a:off x="3962400" y="1752600"/>
            <a:ext cx="2438400" cy="5286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Guess what?</a:t>
            </a:r>
          </a:p>
        </p:txBody>
      </p:sp>
      <p:sp>
        <p:nvSpPr>
          <p:cNvPr id="181253" name="WordArt 5">
            <a:extLst>
              <a:ext uri="{FF2B5EF4-FFF2-40B4-BE49-F238E27FC236}">
                <a16:creationId xmlns:a16="http://schemas.microsoft.com/office/drawing/2014/main" id="{91708AB3-616E-38EE-9162-21B431B54B21}"/>
              </a:ext>
            </a:extLst>
          </p:cNvPr>
          <p:cNvSpPr>
            <a:spLocks noChangeArrowheads="1" noChangeShapeType="1" noTextEdit="1"/>
          </p:cNvSpPr>
          <p:nvPr/>
        </p:nvSpPr>
        <p:spPr bwMode="auto">
          <a:xfrm rot="-637367">
            <a:off x="2362200" y="2743200"/>
            <a:ext cx="6931025" cy="3733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19799999" lon="19439998" rev="0"/>
              </a:camera>
              <a:lightRig rig="legacyNormal2" dir="t"/>
            </a:scene3d>
            <a:sp3d extrusionH="354000" prstMaterial="legacyMatte">
              <a:extrusionClr>
                <a:srgbClr val="939676"/>
              </a:extrusionClr>
              <a:contourClr>
                <a:srgbClr val="FFFF00"/>
              </a:contourClr>
            </a:sp3d>
          </a:bodyPr>
          <a:lstStyle/>
          <a:p>
            <a:pPr algn="ctr"/>
            <a:r>
              <a:rPr lang="en-US" sz="3600" kern="10">
                <a:ln w="9525">
                  <a:round/>
                  <a:headEnd/>
                  <a:tailEnd/>
                </a:ln>
                <a:gradFill rotWithShape="0">
                  <a:gsLst>
                    <a:gs pos="0">
                      <a:srgbClr val="FFFF00"/>
                    </a:gs>
                    <a:gs pos="100000">
                      <a:srgbClr val="FFFFFF"/>
                    </a:gs>
                  </a:gsLst>
                  <a:lin ang="6037367" scaled="1"/>
                </a:gradFill>
                <a:latin typeface="Impact" panose="020B0806030902050204" pitchFamily="34" charset="0"/>
              </a:rPr>
              <a:t>You’re already a leader!</a:t>
            </a:r>
          </a:p>
        </p:txBody>
      </p:sp>
      <p:pic>
        <p:nvPicPr>
          <p:cNvPr id="181254" name="Picture 6">
            <a:extLst>
              <a:ext uri="{FF2B5EF4-FFF2-40B4-BE49-F238E27FC236}">
                <a16:creationId xmlns:a16="http://schemas.microsoft.com/office/drawing/2014/main" id="{C8E0C4E6-84BE-9A30-CD72-113A4107B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562600"/>
            <a:ext cx="1806575" cy="957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p:cTn id="7" dur="1000" fill="hold"/>
                                        <p:tgtEl>
                                          <p:spTgt spid="181253"/>
                                        </p:tgtEl>
                                        <p:attrNameLst>
                                          <p:attrName>ppt_w</p:attrName>
                                        </p:attrNameLst>
                                      </p:cBhvr>
                                      <p:tavLst>
                                        <p:tav tm="0">
                                          <p:val>
                                            <p:fltVal val="0"/>
                                          </p:val>
                                        </p:tav>
                                        <p:tav tm="100000">
                                          <p:val>
                                            <p:strVal val="#ppt_w"/>
                                          </p:val>
                                        </p:tav>
                                      </p:tavLst>
                                    </p:anim>
                                    <p:anim calcmode="lin" valueType="num">
                                      <p:cBhvr>
                                        <p:cTn id="8" dur="1000" fill="hold"/>
                                        <p:tgtEl>
                                          <p:spTgt spid="181253"/>
                                        </p:tgtEl>
                                        <p:attrNameLst>
                                          <p:attrName>ppt_h</p:attrName>
                                        </p:attrNameLst>
                                      </p:cBhvr>
                                      <p:tavLst>
                                        <p:tav tm="0">
                                          <p:val>
                                            <p:fltVal val="0"/>
                                          </p:val>
                                        </p:tav>
                                        <p:tav tm="100000">
                                          <p:val>
                                            <p:strVal val="#ppt_h"/>
                                          </p:val>
                                        </p:tav>
                                      </p:tavLst>
                                    </p:anim>
                                    <p:anim calcmode="lin" valueType="num">
                                      <p:cBhvr>
                                        <p:cTn id="9" dur="1000" fill="hold"/>
                                        <p:tgtEl>
                                          <p:spTgt spid="18125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125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a:extLst>
              <a:ext uri="{FF2B5EF4-FFF2-40B4-BE49-F238E27FC236}">
                <a16:creationId xmlns:a16="http://schemas.microsoft.com/office/drawing/2014/main" id="{389285E4-929F-6F6C-1250-AD4D2A490392}"/>
              </a:ext>
            </a:extLst>
          </p:cNvPr>
          <p:cNvSpPr txBox="1">
            <a:spLocks noChangeArrowheads="1"/>
          </p:cNvSpPr>
          <p:nvPr/>
        </p:nvSpPr>
        <p:spPr bwMode="auto">
          <a:xfrm>
            <a:off x="2667000" y="38862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bg1"/>
                </a:solidFill>
              </a:rPr>
              <a:t>LEADERSHIP ASSET INVENTORY</a:t>
            </a:r>
          </a:p>
        </p:txBody>
      </p:sp>
      <p:pic>
        <p:nvPicPr>
          <p:cNvPr id="193540" name="Picture 4">
            <a:extLst>
              <a:ext uri="{FF2B5EF4-FFF2-40B4-BE49-F238E27FC236}">
                <a16:creationId xmlns:a16="http://schemas.microsoft.com/office/drawing/2014/main" id="{0D1D0B8C-F514-4762-03ED-C4CBEEE34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1039813" cy="642938"/>
          </a:xfrm>
          <a:prstGeom prst="rect">
            <a:avLst/>
          </a:prstGeom>
          <a:noFill/>
          <a:extLst>
            <a:ext uri="{909E8E84-426E-40DD-AFC4-6F175D3DCCD1}">
              <a14:hiddenFill xmlns:a14="http://schemas.microsoft.com/office/drawing/2010/main">
                <a:solidFill>
                  <a:srgbClr val="FFFFFF"/>
                </a:solidFill>
              </a14:hiddenFill>
            </a:ext>
          </a:extLst>
        </p:spPr>
      </p:pic>
      <p:pic>
        <p:nvPicPr>
          <p:cNvPr id="193541" name="Picture 5">
            <a:extLst>
              <a:ext uri="{FF2B5EF4-FFF2-40B4-BE49-F238E27FC236}">
                <a16:creationId xmlns:a16="http://schemas.microsoft.com/office/drawing/2014/main" id="{5C32BA5A-2DC6-BDD7-9DEF-5B8C7F8F3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1039813" cy="642938"/>
          </a:xfrm>
          <a:prstGeom prst="rect">
            <a:avLst/>
          </a:prstGeom>
          <a:noFill/>
          <a:extLst>
            <a:ext uri="{909E8E84-426E-40DD-AFC4-6F175D3DCCD1}">
              <a14:hiddenFill xmlns:a14="http://schemas.microsoft.com/office/drawing/2010/main">
                <a:solidFill>
                  <a:srgbClr val="FFFFFF"/>
                </a:solidFill>
              </a14:hiddenFill>
            </a:ext>
          </a:extLst>
        </p:spPr>
      </p:pic>
      <p:pic>
        <p:nvPicPr>
          <p:cNvPr id="193542" name="Picture 6">
            <a:extLst>
              <a:ext uri="{FF2B5EF4-FFF2-40B4-BE49-F238E27FC236}">
                <a16:creationId xmlns:a16="http://schemas.microsoft.com/office/drawing/2014/main" id="{7BA45E5A-A6DD-79A2-0449-CB9E7F0A4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38400"/>
            <a:ext cx="1039813" cy="642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a:extLst>
              <a:ext uri="{FF2B5EF4-FFF2-40B4-BE49-F238E27FC236}">
                <a16:creationId xmlns:a16="http://schemas.microsoft.com/office/drawing/2014/main" id="{E146A358-DE92-37A5-6B6F-6A23AB9C37EC}"/>
              </a:ext>
            </a:extLst>
          </p:cNvPr>
          <p:cNvSpPr txBox="1">
            <a:spLocks noChangeArrowheads="1"/>
          </p:cNvSpPr>
          <p:nvPr/>
        </p:nvSpPr>
        <p:spPr bwMode="auto">
          <a:xfrm>
            <a:off x="762000" y="914400"/>
            <a:ext cx="8991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chemeClr val="bg1"/>
                </a:solidFill>
              </a:rPr>
              <a:t>Artists + creative professionals can offer their:</a:t>
            </a:r>
          </a:p>
          <a:p>
            <a:pPr lvl="1">
              <a:spcBef>
                <a:spcPct val="50000"/>
              </a:spcBef>
              <a:buFontTx/>
              <a:buChar char="•"/>
            </a:pPr>
            <a:endParaRPr lang="en-US" altLang="en-US" sz="3200">
              <a:solidFill>
                <a:schemeClr val="bg1"/>
              </a:solidFill>
            </a:endParaRPr>
          </a:p>
        </p:txBody>
      </p:sp>
      <p:sp>
        <p:nvSpPr>
          <p:cNvPr id="160771" name="Text Box 3">
            <a:extLst>
              <a:ext uri="{FF2B5EF4-FFF2-40B4-BE49-F238E27FC236}">
                <a16:creationId xmlns:a16="http://schemas.microsoft.com/office/drawing/2014/main" id="{212148DB-D29D-FE26-216E-E6B588CC4714}"/>
              </a:ext>
            </a:extLst>
          </p:cNvPr>
          <p:cNvSpPr txBox="1">
            <a:spLocks noChangeArrowheads="1"/>
          </p:cNvSpPr>
          <p:nvPr/>
        </p:nvSpPr>
        <p:spPr bwMode="auto">
          <a:xfrm>
            <a:off x="1981200" y="2133600"/>
            <a:ext cx="71628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Unicode MS" pitchFamily="34" charset="-128"/>
              </a:defRPr>
            </a:lvl1pPr>
            <a:lvl2pPr marL="914400" indent="-457200">
              <a:defRPr sz="2400">
                <a:solidFill>
                  <a:schemeClr val="tx1"/>
                </a:solidFill>
                <a:latin typeface="Arial Unicode MS" pitchFamily="34" charset="-128"/>
              </a:defRPr>
            </a:lvl2pPr>
            <a:lvl3pPr marL="1371600" indent="-457200">
              <a:defRPr sz="2400">
                <a:solidFill>
                  <a:schemeClr val="tx1"/>
                </a:solidFill>
                <a:latin typeface="Arial Unicode MS" pitchFamily="34" charset="-128"/>
              </a:defRPr>
            </a:lvl3pPr>
            <a:lvl4pPr marL="1828800" indent="-457200">
              <a:defRPr sz="2400">
                <a:solidFill>
                  <a:schemeClr val="tx1"/>
                </a:solidFill>
                <a:latin typeface="Arial Unicode MS" pitchFamily="34" charset="-128"/>
              </a:defRPr>
            </a:lvl4pPr>
            <a:lvl5pPr marL="2286000" indent="-457200">
              <a:defRPr sz="2400">
                <a:solidFill>
                  <a:schemeClr val="tx1"/>
                </a:solidFill>
                <a:latin typeface="Arial Unicode MS" pitchFamily="34" charset="-128"/>
              </a:defRPr>
            </a:lvl5pPr>
            <a:lvl6pPr marL="2743200" indent="-457200" fontAlgn="base">
              <a:spcBef>
                <a:spcPct val="0"/>
              </a:spcBef>
              <a:spcAft>
                <a:spcPct val="0"/>
              </a:spcAft>
              <a:defRPr sz="2400">
                <a:solidFill>
                  <a:schemeClr val="tx1"/>
                </a:solidFill>
                <a:latin typeface="Arial Unicode MS" pitchFamily="34" charset="-128"/>
              </a:defRPr>
            </a:lvl6pPr>
            <a:lvl7pPr marL="3200400" indent="-457200" fontAlgn="base">
              <a:spcBef>
                <a:spcPct val="0"/>
              </a:spcBef>
              <a:spcAft>
                <a:spcPct val="0"/>
              </a:spcAft>
              <a:defRPr sz="2400">
                <a:solidFill>
                  <a:schemeClr val="tx1"/>
                </a:solidFill>
                <a:latin typeface="Arial Unicode MS" pitchFamily="34" charset="-128"/>
              </a:defRPr>
            </a:lvl7pPr>
            <a:lvl8pPr marL="3657600" indent="-457200" fontAlgn="base">
              <a:spcBef>
                <a:spcPct val="0"/>
              </a:spcBef>
              <a:spcAft>
                <a:spcPct val="0"/>
              </a:spcAft>
              <a:defRPr sz="2400">
                <a:solidFill>
                  <a:schemeClr val="tx1"/>
                </a:solidFill>
                <a:latin typeface="Arial Unicode MS" pitchFamily="34" charset="-128"/>
              </a:defRPr>
            </a:lvl8pPr>
            <a:lvl9pPr marL="4114800" indent="-457200" fontAlgn="base">
              <a:spcBef>
                <a:spcPct val="0"/>
              </a:spcBef>
              <a:spcAft>
                <a:spcPct val="0"/>
              </a:spcAft>
              <a:defRPr sz="2400">
                <a:solidFill>
                  <a:schemeClr val="tx1"/>
                </a:solidFill>
                <a:latin typeface="Arial Unicode MS" pitchFamily="34" charset="-128"/>
              </a:defRPr>
            </a:lvl9pPr>
          </a:lstStyle>
          <a:p>
            <a:pPr lvl="1">
              <a:spcBef>
                <a:spcPct val="50000"/>
              </a:spcBef>
              <a:buFontTx/>
              <a:buAutoNum type="arabicPeriod"/>
            </a:pPr>
            <a:r>
              <a:rPr lang="en-US" altLang="en-US" sz="2800">
                <a:solidFill>
                  <a:schemeClr val="bg1"/>
                </a:solidFill>
              </a:rPr>
              <a:t>creative skills &amp; resourcefulness</a:t>
            </a:r>
          </a:p>
          <a:p>
            <a:pPr lvl="1">
              <a:spcBef>
                <a:spcPct val="50000"/>
              </a:spcBef>
              <a:buFontTx/>
              <a:buAutoNum type="arabicPeriod"/>
            </a:pPr>
            <a:r>
              <a:rPr lang="en-US" altLang="en-US" sz="2800">
                <a:solidFill>
                  <a:schemeClr val="bg1"/>
                </a:solidFill>
              </a:rPr>
              <a:t>tolerance &amp; ability to be empathetic</a:t>
            </a:r>
          </a:p>
          <a:p>
            <a:pPr lvl="1">
              <a:spcBef>
                <a:spcPct val="50000"/>
              </a:spcBef>
              <a:buFontTx/>
              <a:buAutoNum type="arabicPeriod"/>
            </a:pPr>
            <a:r>
              <a:rPr lang="en-US" altLang="en-US" sz="2800">
                <a:solidFill>
                  <a:schemeClr val="bg1"/>
                </a:solidFill>
              </a:rPr>
              <a:t>ability to build ensembles</a:t>
            </a:r>
          </a:p>
          <a:p>
            <a:pPr lvl="1">
              <a:spcBef>
                <a:spcPct val="50000"/>
              </a:spcBef>
              <a:buFontTx/>
              <a:buAutoNum type="arabicPeriod"/>
            </a:pPr>
            <a:r>
              <a:rPr lang="en-US" altLang="en-US" sz="2800">
                <a:solidFill>
                  <a:schemeClr val="bg1"/>
                </a:solidFill>
              </a:rPr>
              <a:t>ability to challenge old assumptions</a:t>
            </a:r>
          </a:p>
          <a:p>
            <a:pPr lvl="1">
              <a:spcBef>
                <a:spcPct val="50000"/>
              </a:spcBef>
              <a:buFontTx/>
              <a:buAutoNum type="arabicPeriod"/>
            </a:pPr>
            <a:r>
              <a:rPr lang="en-US" altLang="en-US" sz="2800">
                <a:solidFill>
                  <a:schemeClr val="bg1"/>
                </a:solidFill>
              </a:rPr>
              <a:t>passion, compassion and optimism</a:t>
            </a:r>
          </a:p>
          <a:p>
            <a:pPr lvl="1">
              <a:spcBef>
                <a:spcPct val="50000"/>
              </a:spcBef>
              <a:buFontTx/>
              <a:buAutoNum type="arabicPeriod"/>
            </a:pPr>
            <a:r>
              <a:rPr lang="en-US" altLang="en-US" sz="2800">
                <a:solidFill>
                  <a:schemeClr val="bg1"/>
                </a:solidFill>
              </a:rPr>
              <a:t>pursuit of truth &amp; authenticity</a:t>
            </a: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additive="base">
                                        <p:cTn id="13" dur="5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0771">
                                            <p:txEl>
                                              <p:pRg st="2" end="2"/>
                                            </p:txEl>
                                          </p:spTgt>
                                        </p:tgtEl>
                                        <p:attrNameLst>
                                          <p:attrName>style.visibility</p:attrName>
                                        </p:attrNameLst>
                                      </p:cBhvr>
                                      <p:to>
                                        <p:strVal val="visible"/>
                                      </p:to>
                                    </p:set>
                                    <p:anim calcmode="lin" valueType="num">
                                      <p:cBhvr additive="base">
                                        <p:cTn id="19" dur="5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0771">
                                            <p:txEl>
                                              <p:pRg st="3" end="3"/>
                                            </p:txEl>
                                          </p:spTgt>
                                        </p:tgtEl>
                                        <p:attrNameLst>
                                          <p:attrName>style.visibility</p:attrName>
                                        </p:attrNameLst>
                                      </p:cBhvr>
                                      <p:to>
                                        <p:strVal val="visible"/>
                                      </p:to>
                                    </p:set>
                                    <p:anim calcmode="lin" valueType="num">
                                      <p:cBhvr additive="base">
                                        <p:cTn id="25" dur="500" fill="hold"/>
                                        <p:tgtEl>
                                          <p:spTgt spid="160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0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0771">
                                            <p:txEl>
                                              <p:pRg st="4" end="4"/>
                                            </p:txEl>
                                          </p:spTgt>
                                        </p:tgtEl>
                                        <p:attrNameLst>
                                          <p:attrName>style.visibility</p:attrName>
                                        </p:attrNameLst>
                                      </p:cBhvr>
                                      <p:to>
                                        <p:strVal val="visible"/>
                                      </p:to>
                                    </p:set>
                                    <p:anim calcmode="lin" valueType="num">
                                      <p:cBhvr additive="base">
                                        <p:cTn id="31" dur="500" fill="hold"/>
                                        <p:tgtEl>
                                          <p:spTgt spid="160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0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0771">
                                            <p:txEl>
                                              <p:pRg st="5" end="5"/>
                                            </p:txEl>
                                          </p:spTgt>
                                        </p:tgtEl>
                                        <p:attrNameLst>
                                          <p:attrName>style.visibility</p:attrName>
                                        </p:attrNameLst>
                                      </p:cBhvr>
                                      <p:to>
                                        <p:strVal val="visible"/>
                                      </p:to>
                                    </p:set>
                                    <p:anim calcmode="lin" valueType="num">
                                      <p:cBhvr additive="base">
                                        <p:cTn id="37" dur="500" fill="hold"/>
                                        <p:tgtEl>
                                          <p:spTgt spid="160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07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26">
            <a:extLst>
              <a:ext uri="{FF2B5EF4-FFF2-40B4-BE49-F238E27FC236}">
                <a16:creationId xmlns:a16="http://schemas.microsoft.com/office/drawing/2014/main" id="{4D8E1792-64D9-212A-2F93-E12513C734B6}"/>
              </a:ext>
            </a:extLst>
          </p:cNvPr>
          <p:cNvSpPr>
            <a:spLocks noGrp="1" noChangeArrowheads="1"/>
          </p:cNvSpPr>
          <p:nvPr>
            <p:ph type="title"/>
          </p:nvPr>
        </p:nvSpPr>
        <p:spPr>
          <a:xfrm>
            <a:off x="990600" y="609600"/>
            <a:ext cx="7772400" cy="1143000"/>
          </a:xfrm>
        </p:spPr>
        <p:txBody>
          <a:bodyPr/>
          <a:lstStyle/>
          <a:p>
            <a:r>
              <a:rPr lang="en-US" altLang="en-US" sz="4000" b="1">
                <a:solidFill>
                  <a:schemeClr val="bg1"/>
                </a:solidFill>
              </a:rPr>
              <a:t>Why mastery of creativity makes for winning politics…</a:t>
            </a:r>
          </a:p>
        </p:txBody>
      </p:sp>
      <p:sp>
        <p:nvSpPr>
          <p:cNvPr id="151555" name="Text Box 1027">
            <a:extLst>
              <a:ext uri="{FF2B5EF4-FFF2-40B4-BE49-F238E27FC236}">
                <a16:creationId xmlns:a16="http://schemas.microsoft.com/office/drawing/2014/main" id="{698D2166-B06D-5FF8-688E-E8B258B4B222}"/>
              </a:ext>
            </a:extLst>
          </p:cNvPr>
          <p:cNvSpPr txBox="1">
            <a:spLocks noChangeArrowheads="1"/>
          </p:cNvSpPr>
          <p:nvPr/>
        </p:nvSpPr>
        <p:spPr bwMode="auto">
          <a:xfrm>
            <a:off x="457200" y="1981200"/>
            <a:ext cx="8458200" cy="3544888"/>
          </a:xfrm>
          <a:prstGeom prst="rect">
            <a:avLst/>
          </a:prstGeom>
          <a:solidFill>
            <a:schemeClr val="bg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3200"/>
              <a:t> U.S. creative heritage</a:t>
            </a:r>
          </a:p>
          <a:p>
            <a:pPr>
              <a:spcBef>
                <a:spcPct val="50000"/>
              </a:spcBef>
              <a:buFontTx/>
              <a:buChar char="•"/>
            </a:pPr>
            <a:r>
              <a:rPr lang="en-US" altLang="en-US" sz="3200"/>
              <a:t> Importance of creativity in U.S. economy</a:t>
            </a:r>
          </a:p>
          <a:p>
            <a:pPr>
              <a:spcBef>
                <a:spcPct val="50000"/>
              </a:spcBef>
              <a:buFontTx/>
              <a:buChar char="•"/>
            </a:pPr>
            <a:r>
              <a:rPr lang="en-US" altLang="en-US" sz="3200"/>
              <a:t> Number of creative workers</a:t>
            </a:r>
          </a:p>
          <a:p>
            <a:pPr>
              <a:spcBef>
                <a:spcPct val="50000"/>
              </a:spcBef>
              <a:buFontTx/>
              <a:buChar char="•"/>
            </a:pPr>
            <a:r>
              <a:rPr lang="en-US" altLang="en-US" sz="3200"/>
              <a:t> Champion creativity/Defend against threats</a:t>
            </a:r>
          </a:p>
          <a:p>
            <a:pPr>
              <a:spcBef>
                <a:spcPct val="50000"/>
              </a:spcBef>
              <a:buFontTx/>
              <a:buChar char="•"/>
            </a:pPr>
            <a:r>
              <a:rPr lang="en-US" altLang="en-US" sz="3200"/>
              <a:t> Leadership qualities of creatives</a:t>
            </a:r>
          </a:p>
        </p:txBody>
      </p:sp>
      <p:pic>
        <p:nvPicPr>
          <p:cNvPr id="151556" name="Picture 1028">
            <a:extLst>
              <a:ext uri="{FF2B5EF4-FFF2-40B4-BE49-F238E27FC236}">
                <a16:creationId xmlns:a16="http://schemas.microsoft.com/office/drawing/2014/main" id="{E87A9ADB-672B-02F2-7FD8-681BB7D6B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638800"/>
            <a:ext cx="1806575" cy="957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5">
                                            <p:txEl>
                                              <p:pRg st="1" end="1"/>
                                            </p:txEl>
                                          </p:spTgt>
                                        </p:tgtEl>
                                        <p:attrNameLst>
                                          <p:attrName>style.visibility</p:attrName>
                                        </p:attrNameLst>
                                      </p:cBhvr>
                                      <p:to>
                                        <p:strVal val="visible"/>
                                      </p:to>
                                    </p:set>
                                    <p:anim calcmode="lin" valueType="num">
                                      <p:cBhvr additive="base">
                                        <p:cTn id="13"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5">
                                            <p:txEl>
                                              <p:pRg st="2" end="2"/>
                                            </p:txEl>
                                          </p:spTgt>
                                        </p:tgtEl>
                                        <p:attrNameLst>
                                          <p:attrName>style.visibility</p:attrName>
                                        </p:attrNameLst>
                                      </p:cBhvr>
                                      <p:to>
                                        <p:strVal val="visible"/>
                                      </p:to>
                                    </p:set>
                                    <p:anim calcmode="lin" valueType="num">
                                      <p:cBhvr additive="base">
                                        <p:cTn id="19" dur="500" fill="hold"/>
                                        <p:tgtEl>
                                          <p:spTgt spid="151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1555">
                                            <p:txEl>
                                              <p:pRg st="3" end="3"/>
                                            </p:txEl>
                                          </p:spTgt>
                                        </p:tgtEl>
                                        <p:attrNameLst>
                                          <p:attrName>style.visibility</p:attrName>
                                        </p:attrNameLst>
                                      </p:cBhvr>
                                      <p:to>
                                        <p:strVal val="visible"/>
                                      </p:to>
                                    </p:set>
                                    <p:anim calcmode="lin" valueType="num">
                                      <p:cBhvr additive="base">
                                        <p:cTn id="25" dur="500" fill="hold"/>
                                        <p:tgtEl>
                                          <p:spTgt spid="151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1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1555">
                                            <p:txEl>
                                              <p:pRg st="4" end="4"/>
                                            </p:txEl>
                                          </p:spTgt>
                                        </p:tgtEl>
                                        <p:attrNameLst>
                                          <p:attrName>style.visibility</p:attrName>
                                        </p:attrNameLst>
                                      </p:cBhvr>
                                      <p:to>
                                        <p:strVal val="visible"/>
                                      </p:to>
                                    </p:set>
                                    <p:anim calcmode="lin" valueType="num">
                                      <p:cBhvr additive="base">
                                        <p:cTn id="31" dur="500" fill="hold"/>
                                        <p:tgtEl>
                                          <p:spTgt spid="151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15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a:extLst>
              <a:ext uri="{FF2B5EF4-FFF2-40B4-BE49-F238E27FC236}">
                <a16:creationId xmlns:a16="http://schemas.microsoft.com/office/drawing/2014/main" id="{2D0A3D58-7D09-2641-5AA1-F11C6D4CCDBB}"/>
              </a:ext>
            </a:extLst>
          </p:cNvPr>
          <p:cNvSpPr txBox="1">
            <a:spLocks noChangeArrowheads="1"/>
          </p:cNvSpPr>
          <p:nvPr/>
        </p:nvSpPr>
        <p:spPr bwMode="auto">
          <a:xfrm>
            <a:off x="685800" y="457200"/>
            <a:ext cx="8001000" cy="3205163"/>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 lead a neighborhood organization</a:t>
            </a:r>
          </a:p>
          <a:p>
            <a:pPr>
              <a:spcBef>
                <a:spcPct val="50000"/>
              </a:spcBef>
              <a:buFontTx/>
              <a:buChar char="-"/>
            </a:pPr>
            <a:r>
              <a:rPr lang="en-US" altLang="en-US"/>
              <a:t> lead inside a chamber of commerce</a:t>
            </a:r>
          </a:p>
          <a:p>
            <a:pPr>
              <a:spcBef>
                <a:spcPct val="50000"/>
              </a:spcBef>
              <a:buFontTx/>
              <a:buChar char="-"/>
            </a:pPr>
            <a:r>
              <a:rPr lang="en-US" altLang="en-US"/>
              <a:t> lead inside your church’s social action committee</a:t>
            </a:r>
          </a:p>
          <a:p>
            <a:pPr>
              <a:spcBef>
                <a:spcPct val="50000"/>
              </a:spcBef>
              <a:buFontTx/>
              <a:buChar char="-"/>
            </a:pPr>
            <a:r>
              <a:rPr lang="en-US" altLang="en-US"/>
              <a:t> organizer voter registration drives at cultural spaces</a:t>
            </a:r>
          </a:p>
          <a:p>
            <a:pPr>
              <a:spcBef>
                <a:spcPct val="50000"/>
              </a:spcBef>
              <a:buFontTx/>
              <a:buChar char="-"/>
            </a:pPr>
            <a:r>
              <a:rPr lang="en-US" altLang="en-US"/>
              <a:t> organize “Arts for Jones” committees/events</a:t>
            </a:r>
          </a:p>
          <a:p>
            <a:pPr>
              <a:spcBef>
                <a:spcPct val="50000"/>
              </a:spcBef>
              <a:buFontTx/>
              <a:buChar char="-"/>
            </a:pPr>
            <a:r>
              <a:rPr lang="en-US" altLang="en-US"/>
              <a:t> organize candidate forums and accountability sessions</a:t>
            </a:r>
          </a:p>
        </p:txBody>
      </p:sp>
      <p:sp>
        <p:nvSpPr>
          <p:cNvPr id="198659" name="WordArt 3">
            <a:extLst>
              <a:ext uri="{FF2B5EF4-FFF2-40B4-BE49-F238E27FC236}">
                <a16:creationId xmlns:a16="http://schemas.microsoft.com/office/drawing/2014/main" id="{F4F10626-CC2C-BF80-CC57-33E1894A80D8}"/>
              </a:ext>
            </a:extLst>
          </p:cNvPr>
          <p:cNvSpPr>
            <a:spLocks noChangeArrowheads="1" noChangeShapeType="1" noTextEdit="1"/>
          </p:cNvSpPr>
          <p:nvPr/>
        </p:nvSpPr>
        <p:spPr bwMode="auto">
          <a:xfrm>
            <a:off x="2362200" y="3733800"/>
            <a:ext cx="5486400" cy="21336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4000" kern="10">
                <a:ln w="9525">
                  <a:round/>
                  <a:headEnd/>
                  <a:tailEnd/>
                </a:ln>
                <a:gradFill rotWithShape="0">
                  <a:gsLst>
                    <a:gs pos="0">
                      <a:srgbClr val="FFE701"/>
                    </a:gs>
                    <a:gs pos="100000">
                      <a:srgbClr val="FE3E02"/>
                    </a:gs>
                  </a:gsLst>
                  <a:lin ang="5400000" scaled="1"/>
                </a:gradFill>
                <a:latin typeface="Impact" panose="020B0806030902050204" pitchFamily="34" charset="0"/>
              </a:rPr>
              <a:t>Always as a</a:t>
            </a:r>
          </a:p>
          <a:p>
            <a:pPr algn="ctr"/>
            <a:r>
              <a:rPr lang="en-US" sz="4000" kern="10">
                <a:ln w="9525">
                  <a:round/>
                  <a:headEnd/>
                  <a:tailEnd/>
                </a:ln>
                <a:gradFill rotWithShape="0">
                  <a:gsLst>
                    <a:gs pos="0">
                      <a:srgbClr val="FFE701"/>
                    </a:gs>
                    <a:gs pos="100000">
                      <a:srgbClr val="FE3E02"/>
                    </a:gs>
                  </a:gsLst>
                  <a:lin ang="5400000" scaled="1"/>
                </a:gradFill>
                <a:latin typeface="Impact" panose="020B0806030902050204" pitchFamily="34" charset="0"/>
              </a:rPr>
              <a:t>Creativity Champion!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a:extLst>
              <a:ext uri="{FF2B5EF4-FFF2-40B4-BE49-F238E27FC236}">
                <a16:creationId xmlns:a16="http://schemas.microsoft.com/office/drawing/2014/main" id="{39AB7786-7298-D25F-0409-F99BC7B8E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4035425" cy="4724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7635" name="WordArt 3">
            <a:extLst>
              <a:ext uri="{FF2B5EF4-FFF2-40B4-BE49-F238E27FC236}">
                <a16:creationId xmlns:a16="http://schemas.microsoft.com/office/drawing/2014/main" id="{D86DA953-2CB0-2688-6FB1-77DFE03B44A4}"/>
              </a:ext>
            </a:extLst>
          </p:cNvPr>
          <p:cNvSpPr>
            <a:spLocks noChangeArrowheads="1" noChangeShapeType="1" noTextEdit="1"/>
          </p:cNvSpPr>
          <p:nvPr/>
        </p:nvSpPr>
        <p:spPr bwMode="auto">
          <a:xfrm rot="19734261">
            <a:off x="1143000" y="762000"/>
            <a:ext cx="5715000" cy="243840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0000"/>
              </a:contourClr>
            </a:sp3d>
          </a:bodyPr>
          <a:lstStyle/>
          <a:p>
            <a:pPr algn="ctr"/>
            <a:r>
              <a:rPr lang="en-US" sz="3600" kern="10">
                <a:ln w="9525">
                  <a:round/>
                  <a:headEnd/>
                  <a:tailEnd/>
                </a:ln>
                <a:gradFill rotWithShape="0">
                  <a:gsLst>
                    <a:gs pos="0">
                      <a:srgbClr val="FF0000"/>
                    </a:gs>
                    <a:gs pos="100000">
                      <a:srgbClr val="FFFF00"/>
                    </a:gs>
                  </a:gsLst>
                  <a:lin ang="7265739" scaled="1"/>
                </a:gradFill>
                <a:latin typeface="Impact" panose="020B0806030902050204" pitchFamily="34" charset="0"/>
              </a:rPr>
              <a:t>Run, Baby, Run!</a:t>
            </a:r>
          </a:p>
        </p:txBody>
      </p:sp>
      <p:sp>
        <p:nvSpPr>
          <p:cNvPr id="197636" name="Text Box 4">
            <a:extLst>
              <a:ext uri="{FF2B5EF4-FFF2-40B4-BE49-F238E27FC236}">
                <a16:creationId xmlns:a16="http://schemas.microsoft.com/office/drawing/2014/main" id="{70A60A74-6DF2-FA56-BFCB-D5F4727E4BBE}"/>
              </a:ext>
            </a:extLst>
          </p:cNvPr>
          <p:cNvSpPr txBox="1">
            <a:spLocks noChangeArrowheads="1"/>
          </p:cNvSpPr>
          <p:nvPr/>
        </p:nvSpPr>
        <p:spPr bwMode="auto">
          <a:xfrm>
            <a:off x="990600" y="41910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97637" name="Text Box 5">
            <a:extLst>
              <a:ext uri="{FF2B5EF4-FFF2-40B4-BE49-F238E27FC236}">
                <a16:creationId xmlns:a16="http://schemas.microsoft.com/office/drawing/2014/main" id="{31EAC26A-81C1-2DA5-E4E0-DC7796BB186E}"/>
              </a:ext>
            </a:extLst>
          </p:cNvPr>
          <p:cNvSpPr txBox="1">
            <a:spLocks noChangeArrowheads="1"/>
          </p:cNvSpPr>
          <p:nvPr/>
        </p:nvSpPr>
        <p:spPr bwMode="auto">
          <a:xfrm>
            <a:off x="1676400" y="4343400"/>
            <a:ext cx="3200400" cy="2138363"/>
          </a:xfrm>
          <a:prstGeom prst="rect">
            <a:avLst/>
          </a:prstGeom>
          <a:solidFill>
            <a:srgbClr val="FFFF6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LOCAL OFFICE:</a:t>
            </a:r>
          </a:p>
          <a:p>
            <a:pPr algn="ctr">
              <a:spcBef>
                <a:spcPct val="50000"/>
              </a:spcBef>
              <a:buFontTx/>
              <a:buChar char="-"/>
            </a:pPr>
            <a:r>
              <a:rPr lang="en-US" altLang="en-US"/>
              <a:t> School board</a:t>
            </a:r>
          </a:p>
          <a:p>
            <a:pPr algn="ctr">
              <a:spcBef>
                <a:spcPct val="50000"/>
              </a:spcBef>
              <a:buFontTx/>
              <a:buChar char="-"/>
            </a:pPr>
            <a:r>
              <a:rPr lang="en-US" altLang="en-US"/>
              <a:t> Library board</a:t>
            </a:r>
          </a:p>
          <a:p>
            <a:pPr algn="ctr">
              <a:spcBef>
                <a:spcPct val="50000"/>
              </a:spcBef>
              <a:buFontTx/>
              <a:buChar char="-"/>
            </a:pPr>
            <a:r>
              <a:rPr lang="en-US" altLang="en-US"/>
              <a:t> City Council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7635"/>
                                        </p:tgtEl>
                                        <p:attrNameLst>
                                          <p:attrName>style.visibility</p:attrName>
                                        </p:attrNameLst>
                                      </p:cBhvr>
                                      <p:to>
                                        <p:strVal val="visible"/>
                                      </p:to>
                                    </p:set>
                                    <p:anim calcmode="lin" valueType="num">
                                      <p:cBhvr>
                                        <p:cTn id="7" dur="1000" fill="hold"/>
                                        <p:tgtEl>
                                          <p:spTgt spid="197635"/>
                                        </p:tgtEl>
                                        <p:attrNameLst>
                                          <p:attrName>ppt_w</p:attrName>
                                        </p:attrNameLst>
                                      </p:cBhvr>
                                      <p:tavLst>
                                        <p:tav tm="0">
                                          <p:val>
                                            <p:fltVal val="0"/>
                                          </p:val>
                                        </p:tav>
                                        <p:tav tm="100000">
                                          <p:val>
                                            <p:strVal val="#ppt_w"/>
                                          </p:val>
                                        </p:tav>
                                      </p:tavLst>
                                    </p:anim>
                                    <p:anim calcmode="lin" valueType="num">
                                      <p:cBhvr>
                                        <p:cTn id="8" dur="1000" fill="hold"/>
                                        <p:tgtEl>
                                          <p:spTgt spid="197635"/>
                                        </p:tgtEl>
                                        <p:attrNameLst>
                                          <p:attrName>ppt_h</p:attrName>
                                        </p:attrNameLst>
                                      </p:cBhvr>
                                      <p:tavLst>
                                        <p:tav tm="0">
                                          <p:val>
                                            <p:fltVal val="0"/>
                                          </p:val>
                                        </p:tav>
                                        <p:tav tm="100000">
                                          <p:val>
                                            <p:strVal val="#ppt_h"/>
                                          </p:val>
                                        </p:tav>
                                      </p:tavLst>
                                    </p:anim>
                                    <p:anim calcmode="lin" valueType="num">
                                      <p:cBhvr>
                                        <p:cTn id="9" dur="1000" fill="hold"/>
                                        <p:tgtEl>
                                          <p:spTgt spid="1976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76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5" fill="hold" grpId="0" nodeType="clickEffect">
                                  <p:stCondLst>
                                    <p:cond delay="0"/>
                                  </p:stCondLst>
                                  <p:childTnLst>
                                    <p:set>
                                      <p:cBhvr>
                                        <p:cTn id="14" dur="1" fill="hold">
                                          <p:stCondLst>
                                            <p:cond delay="0"/>
                                          </p:stCondLst>
                                        </p:cTn>
                                        <p:tgtEl>
                                          <p:spTgt spid="197637"/>
                                        </p:tgtEl>
                                        <p:attrNameLst>
                                          <p:attrName>style.visibility</p:attrName>
                                        </p:attrNameLst>
                                      </p:cBhvr>
                                      <p:to>
                                        <p:strVal val="visible"/>
                                      </p:to>
                                    </p:set>
                                    <p:animEffect transition="in" filter="checkerboard(down)">
                                      <p:cBhvr>
                                        <p:cTn id="15" dur="5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3074">
            <a:extLst>
              <a:ext uri="{FF2B5EF4-FFF2-40B4-BE49-F238E27FC236}">
                <a16:creationId xmlns:a16="http://schemas.microsoft.com/office/drawing/2014/main" id="{FE9E6AAC-4123-EA92-C664-B5350AAB7F12}"/>
              </a:ext>
            </a:extLst>
          </p:cNvPr>
          <p:cNvSpPr txBox="1">
            <a:spLocks noChangeArrowheads="1"/>
          </p:cNvSpPr>
          <p:nvPr/>
        </p:nvSpPr>
        <p:spPr bwMode="auto">
          <a:xfrm>
            <a:off x="1447800" y="457200"/>
            <a:ext cx="6858000" cy="4667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Examples of artist/creative elected officials…</a:t>
            </a:r>
          </a:p>
        </p:txBody>
      </p:sp>
      <p:pic>
        <p:nvPicPr>
          <p:cNvPr id="180227" name="Picture 3075">
            <a:extLst>
              <a:ext uri="{FF2B5EF4-FFF2-40B4-BE49-F238E27FC236}">
                <a16:creationId xmlns:a16="http://schemas.microsoft.com/office/drawing/2014/main" id="{6263CFC4-8827-4544-3B4E-DEEB60205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1485900" cy="12668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0228" name="Text Box 3076">
            <a:extLst>
              <a:ext uri="{FF2B5EF4-FFF2-40B4-BE49-F238E27FC236}">
                <a16:creationId xmlns:a16="http://schemas.microsoft.com/office/drawing/2014/main" id="{FBBFC825-B456-8120-5343-BC56137E2732}"/>
              </a:ext>
            </a:extLst>
          </p:cNvPr>
          <p:cNvSpPr txBox="1">
            <a:spLocks noChangeArrowheads="1"/>
          </p:cNvSpPr>
          <p:nvPr/>
        </p:nvSpPr>
        <p:spPr bwMode="auto">
          <a:xfrm>
            <a:off x="3733800" y="1676400"/>
            <a:ext cx="3886200" cy="10160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Kathie deNobriga, Founder of Alternate ROOTS- member of Lake Bluff City Council, GA.</a:t>
            </a:r>
          </a:p>
        </p:txBody>
      </p:sp>
      <p:pic>
        <p:nvPicPr>
          <p:cNvPr id="180232" name="Picture 3080">
            <a:extLst>
              <a:ext uri="{FF2B5EF4-FFF2-40B4-BE49-F238E27FC236}">
                <a16:creationId xmlns:a16="http://schemas.microsoft.com/office/drawing/2014/main" id="{A9FB79FC-AE6E-DBCB-1770-3E5821AE5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1138238" cy="14478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80233" name="Text Box 3081">
            <a:extLst>
              <a:ext uri="{FF2B5EF4-FFF2-40B4-BE49-F238E27FC236}">
                <a16:creationId xmlns:a16="http://schemas.microsoft.com/office/drawing/2014/main" id="{56CC8590-3BAE-A342-65A8-E482A25EF0C2}"/>
              </a:ext>
            </a:extLst>
          </p:cNvPr>
          <p:cNvSpPr txBox="1">
            <a:spLocks noChangeArrowheads="1"/>
          </p:cNvSpPr>
          <p:nvPr/>
        </p:nvSpPr>
        <p:spPr bwMode="auto">
          <a:xfrm>
            <a:off x="3810000" y="5715000"/>
            <a:ext cx="4724400" cy="7112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Stanley Rosenberg, founder Arts Extension Service - State Senator, MA.</a:t>
            </a:r>
          </a:p>
        </p:txBody>
      </p:sp>
      <p:pic>
        <p:nvPicPr>
          <p:cNvPr id="180234" name="Picture 3082">
            <a:extLst>
              <a:ext uri="{FF2B5EF4-FFF2-40B4-BE49-F238E27FC236}">
                <a16:creationId xmlns:a16="http://schemas.microsoft.com/office/drawing/2014/main" id="{5C4991DB-2797-EEAB-6740-E9F3EEE3B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971800"/>
            <a:ext cx="3590925" cy="16478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0235" name="Text Box 3083">
            <a:extLst>
              <a:ext uri="{FF2B5EF4-FFF2-40B4-BE49-F238E27FC236}">
                <a16:creationId xmlns:a16="http://schemas.microsoft.com/office/drawing/2014/main" id="{7AC9634A-36C1-EF43-1681-04AC19071E72}"/>
              </a:ext>
            </a:extLst>
          </p:cNvPr>
          <p:cNvSpPr txBox="1">
            <a:spLocks noChangeArrowheads="1"/>
          </p:cNvSpPr>
          <p:nvPr/>
        </p:nvSpPr>
        <p:spPr bwMode="auto">
          <a:xfrm>
            <a:off x="4114800" y="3733800"/>
            <a:ext cx="4495800" cy="7112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Ras Baraka, Poet, Educator, Activist - Deputy Mayor, Newark, NJ</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a:extLst>
              <a:ext uri="{FF2B5EF4-FFF2-40B4-BE49-F238E27FC236}">
                <a16:creationId xmlns:a16="http://schemas.microsoft.com/office/drawing/2014/main" id="{6F09C1D0-1702-BA24-D171-A0050CB80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1000"/>
            <a:ext cx="1806575" cy="957263"/>
          </a:xfrm>
          <a:prstGeom prst="rect">
            <a:avLst/>
          </a:prstGeom>
          <a:noFill/>
          <a:extLst>
            <a:ext uri="{909E8E84-426E-40DD-AFC4-6F175D3DCCD1}">
              <a14:hiddenFill xmlns:a14="http://schemas.microsoft.com/office/drawing/2010/main">
                <a:solidFill>
                  <a:srgbClr val="FFFFFF"/>
                </a:solidFill>
              </a14:hiddenFill>
            </a:ext>
          </a:extLst>
        </p:spPr>
      </p:pic>
      <p:sp>
        <p:nvSpPr>
          <p:cNvPr id="202755" name="Text Box 3">
            <a:extLst>
              <a:ext uri="{FF2B5EF4-FFF2-40B4-BE49-F238E27FC236}">
                <a16:creationId xmlns:a16="http://schemas.microsoft.com/office/drawing/2014/main" id="{E360F348-51D0-FA57-0BDC-3E00F3EA6317}"/>
              </a:ext>
            </a:extLst>
          </p:cNvPr>
          <p:cNvSpPr txBox="1">
            <a:spLocks noChangeArrowheads="1"/>
          </p:cNvSpPr>
          <p:nvPr/>
        </p:nvSpPr>
        <p:spPr bwMode="auto">
          <a:xfrm>
            <a:off x="609600" y="1752600"/>
            <a:ext cx="8229600" cy="357028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CREATIVITY AS THE BASIS FOR A WINNING POLITICS </a:t>
            </a:r>
            <a:r>
              <a:rPr lang="en-US" altLang="en-US" b="1"/>
              <a:t>IF</a:t>
            </a:r>
            <a:r>
              <a:rPr lang="en-US" altLang="en-US"/>
              <a:t> WE…</a:t>
            </a:r>
          </a:p>
          <a:p>
            <a:pPr>
              <a:spcBef>
                <a:spcPct val="50000"/>
              </a:spcBef>
              <a:buFontTx/>
              <a:buChar char="•"/>
            </a:pPr>
            <a:r>
              <a:rPr lang="en-US" altLang="en-US"/>
              <a:t> Connect creativity to American heritage/promise</a:t>
            </a:r>
          </a:p>
          <a:p>
            <a:pPr>
              <a:spcBef>
                <a:spcPct val="50000"/>
              </a:spcBef>
              <a:buFontTx/>
              <a:buChar char="•"/>
            </a:pPr>
            <a:r>
              <a:rPr lang="en-US" altLang="en-US"/>
              <a:t> Show the value – economic and social capital</a:t>
            </a:r>
          </a:p>
          <a:p>
            <a:pPr>
              <a:spcBef>
                <a:spcPct val="50000"/>
              </a:spcBef>
              <a:buFontTx/>
              <a:buChar char="•"/>
            </a:pPr>
            <a:r>
              <a:rPr lang="en-US" altLang="en-US"/>
              <a:t> Activate our base – organize, train, support</a:t>
            </a:r>
          </a:p>
          <a:p>
            <a:pPr>
              <a:spcBef>
                <a:spcPct val="50000"/>
              </a:spcBef>
              <a:buFontTx/>
              <a:buChar char="•"/>
            </a:pPr>
            <a:r>
              <a:rPr lang="en-US" altLang="en-US"/>
              <a:t> Stand up for creativity – articulate a positive agenda</a:t>
            </a:r>
          </a:p>
          <a:p>
            <a:pPr>
              <a:spcBef>
                <a:spcPct val="50000"/>
              </a:spcBef>
              <a:buFontTx/>
              <a:buChar char="•"/>
            </a:pPr>
            <a:r>
              <a:rPr lang="en-US" altLang="en-US"/>
              <a:t> Believe in ourselves – tell your stories, ask for the “sale”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 calcmode="lin" valueType="num">
                                      <p:cBhvr additive="base">
                                        <p:cTn id="7" dur="500" fill="hold"/>
                                        <p:tgtEl>
                                          <p:spTgt spid="202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2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2755">
                                            <p:txEl>
                                              <p:pRg st="1" end="1"/>
                                            </p:txEl>
                                          </p:spTgt>
                                        </p:tgtEl>
                                        <p:attrNameLst>
                                          <p:attrName>style.visibility</p:attrName>
                                        </p:attrNameLst>
                                      </p:cBhvr>
                                      <p:to>
                                        <p:strVal val="visible"/>
                                      </p:to>
                                    </p:set>
                                    <p:anim calcmode="lin" valueType="num">
                                      <p:cBhvr additive="base">
                                        <p:cTn id="13" dur="500" fill="hold"/>
                                        <p:tgtEl>
                                          <p:spTgt spid="202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2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2755">
                                            <p:txEl>
                                              <p:pRg st="2" end="2"/>
                                            </p:txEl>
                                          </p:spTgt>
                                        </p:tgtEl>
                                        <p:attrNameLst>
                                          <p:attrName>style.visibility</p:attrName>
                                        </p:attrNameLst>
                                      </p:cBhvr>
                                      <p:to>
                                        <p:strVal val="visible"/>
                                      </p:to>
                                    </p:set>
                                    <p:anim calcmode="lin" valueType="num">
                                      <p:cBhvr additive="base">
                                        <p:cTn id="19" dur="500" fill="hold"/>
                                        <p:tgtEl>
                                          <p:spTgt spid="202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2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2755">
                                            <p:txEl>
                                              <p:pRg st="3" end="3"/>
                                            </p:txEl>
                                          </p:spTgt>
                                        </p:tgtEl>
                                        <p:attrNameLst>
                                          <p:attrName>style.visibility</p:attrName>
                                        </p:attrNameLst>
                                      </p:cBhvr>
                                      <p:to>
                                        <p:strVal val="visible"/>
                                      </p:to>
                                    </p:set>
                                    <p:anim calcmode="lin" valueType="num">
                                      <p:cBhvr additive="base">
                                        <p:cTn id="25" dur="500" fill="hold"/>
                                        <p:tgtEl>
                                          <p:spTgt spid="202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2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2755">
                                            <p:txEl>
                                              <p:pRg st="4" end="4"/>
                                            </p:txEl>
                                          </p:spTgt>
                                        </p:tgtEl>
                                        <p:attrNameLst>
                                          <p:attrName>style.visibility</p:attrName>
                                        </p:attrNameLst>
                                      </p:cBhvr>
                                      <p:to>
                                        <p:strVal val="visible"/>
                                      </p:to>
                                    </p:set>
                                    <p:anim calcmode="lin" valueType="num">
                                      <p:cBhvr additive="base">
                                        <p:cTn id="31" dur="500" fill="hold"/>
                                        <p:tgtEl>
                                          <p:spTgt spid="2027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2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2755">
                                            <p:txEl>
                                              <p:pRg st="5" end="5"/>
                                            </p:txEl>
                                          </p:spTgt>
                                        </p:tgtEl>
                                        <p:attrNameLst>
                                          <p:attrName>style.visibility</p:attrName>
                                        </p:attrNameLst>
                                      </p:cBhvr>
                                      <p:to>
                                        <p:strVal val="visible"/>
                                      </p:to>
                                    </p:set>
                                    <p:anim calcmode="lin" valueType="num">
                                      <p:cBhvr additive="base">
                                        <p:cTn id="37" dur="500" fill="hold"/>
                                        <p:tgtEl>
                                          <p:spTgt spid="2027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27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a:extLst>
              <a:ext uri="{FF2B5EF4-FFF2-40B4-BE49-F238E27FC236}">
                <a16:creationId xmlns:a16="http://schemas.microsoft.com/office/drawing/2014/main" id="{1DFA7736-1DEC-912C-BD38-C908FBEC7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950" y="228600"/>
            <a:ext cx="4724400" cy="6172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a:extLst>
              <a:ext uri="{FF2B5EF4-FFF2-40B4-BE49-F238E27FC236}">
                <a16:creationId xmlns:a16="http://schemas.microsoft.com/office/drawing/2014/main" id="{3C1CE827-F8DA-CCD3-2DD3-0BA35C565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762000"/>
            <a:ext cx="3352800" cy="10858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79203" name="Text Box 3">
            <a:extLst>
              <a:ext uri="{FF2B5EF4-FFF2-40B4-BE49-F238E27FC236}">
                <a16:creationId xmlns:a16="http://schemas.microsoft.com/office/drawing/2014/main" id="{BD7834CC-F17C-8205-561D-0E0AF4E8D84C}"/>
              </a:ext>
            </a:extLst>
          </p:cNvPr>
          <p:cNvSpPr txBox="1">
            <a:spLocks noChangeArrowheads="1"/>
          </p:cNvSpPr>
          <p:nvPr/>
        </p:nvSpPr>
        <p:spPr bwMode="auto">
          <a:xfrm>
            <a:off x="4114800" y="2514600"/>
            <a:ext cx="4114800" cy="2705100"/>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chemeClr val="accent2"/>
                </a:solidFill>
              </a:rPr>
              <a:t>Tom Tresser</a:t>
            </a:r>
          </a:p>
          <a:p>
            <a:pPr algn="ctr">
              <a:spcBef>
                <a:spcPct val="50000"/>
              </a:spcBef>
            </a:pPr>
            <a:r>
              <a:rPr lang="en-US" altLang="en-US">
                <a:solidFill>
                  <a:schemeClr val="accent2"/>
                </a:solidFill>
              </a:rPr>
              <a:t>Lead Organizer</a:t>
            </a:r>
          </a:p>
          <a:p>
            <a:pPr algn="ctr">
              <a:spcBef>
                <a:spcPct val="50000"/>
              </a:spcBef>
            </a:pPr>
            <a:r>
              <a:rPr lang="en-US" altLang="en-US">
                <a:solidFill>
                  <a:schemeClr val="accent2"/>
                </a:solidFill>
              </a:rPr>
              <a:t>312-804-3230</a:t>
            </a:r>
          </a:p>
          <a:p>
            <a:pPr algn="ctr">
              <a:spcBef>
                <a:spcPct val="50000"/>
              </a:spcBef>
            </a:pPr>
            <a:r>
              <a:rPr lang="en-US" altLang="en-US">
                <a:solidFill>
                  <a:schemeClr val="accent2"/>
                </a:solidFill>
              </a:rPr>
              <a:t>tom@creativeamerica.us</a:t>
            </a:r>
          </a:p>
          <a:p>
            <a:pPr algn="ctr">
              <a:spcBef>
                <a:spcPct val="50000"/>
              </a:spcBef>
            </a:pPr>
            <a:r>
              <a:rPr lang="en-US" altLang="en-US">
                <a:solidFill>
                  <a:schemeClr val="accent2"/>
                </a:solidFill>
              </a:rPr>
              <a:t>www.creativeamerica.us</a:t>
            </a:r>
            <a:r>
              <a:rPr lang="en-US" altLang="en-US"/>
              <a:t> </a:t>
            </a:r>
          </a:p>
        </p:txBody>
      </p:sp>
      <p:sp>
        <p:nvSpPr>
          <p:cNvPr id="179204" name="Text Box 4">
            <a:hlinkClick r:id="rId3"/>
            <a:extLst>
              <a:ext uri="{FF2B5EF4-FFF2-40B4-BE49-F238E27FC236}">
                <a16:creationId xmlns:a16="http://schemas.microsoft.com/office/drawing/2014/main" id="{0AB77F3E-1089-3332-800B-072ABA936D25}"/>
              </a:ext>
            </a:extLst>
          </p:cNvPr>
          <p:cNvSpPr txBox="1">
            <a:spLocks noChangeArrowheads="1"/>
          </p:cNvSpPr>
          <p:nvPr/>
        </p:nvSpPr>
        <p:spPr bwMode="auto">
          <a:xfrm>
            <a:off x="3429000" y="5638800"/>
            <a:ext cx="4953000" cy="406400"/>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“People Have the Power” – Patti Smith</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a:extLst>
              <a:ext uri="{FF2B5EF4-FFF2-40B4-BE49-F238E27FC236}">
                <a16:creationId xmlns:a16="http://schemas.microsoft.com/office/drawing/2014/main" id="{EC14612F-1721-A0FE-8D4C-AF6BF2E63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
            <a:ext cx="3200400" cy="19621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64867" name="Text Box 3">
            <a:extLst>
              <a:ext uri="{FF2B5EF4-FFF2-40B4-BE49-F238E27FC236}">
                <a16:creationId xmlns:a16="http://schemas.microsoft.com/office/drawing/2014/main" id="{A17951CD-4C1D-4F2C-4306-F791B52F4757}"/>
              </a:ext>
            </a:extLst>
          </p:cNvPr>
          <p:cNvSpPr txBox="1">
            <a:spLocks noChangeArrowheads="1"/>
          </p:cNvSpPr>
          <p:nvPr/>
        </p:nvSpPr>
        <p:spPr bwMode="auto">
          <a:xfrm>
            <a:off x="1905000" y="2514600"/>
            <a:ext cx="7086600" cy="2566988"/>
          </a:xfrm>
          <a:prstGeom prst="rect">
            <a:avLst/>
          </a:prstGeom>
          <a:solidFill>
            <a:schemeClr val="bg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America is a “work-in-progress” and we’re all artisans -- citizen-makers of our commonwealth -- lending our vision and talent to making America a masterpiece!</a:t>
            </a:r>
          </a:p>
        </p:txBody>
      </p:sp>
      <p:sp>
        <p:nvSpPr>
          <p:cNvPr id="164868" name="WordArt 4">
            <a:extLst>
              <a:ext uri="{FF2B5EF4-FFF2-40B4-BE49-F238E27FC236}">
                <a16:creationId xmlns:a16="http://schemas.microsoft.com/office/drawing/2014/main" id="{58949F65-80AD-40D4-90B8-749349D43372}"/>
              </a:ext>
            </a:extLst>
          </p:cNvPr>
          <p:cNvSpPr>
            <a:spLocks noChangeArrowheads="1" noChangeShapeType="1" noTextEdit="1"/>
          </p:cNvSpPr>
          <p:nvPr/>
        </p:nvSpPr>
        <p:spPr bwMode="auto">
          <a:xfrm>
            <a:off x="838200" y="1600200"/>
            <a:ext cx="1800225"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FF00"/>
                </a:solidFill>
                <a:effectLst>
                  <a:outerShdw dist="53882" dir="2700000" algn="ctr" rotWithShape="0">
                    <a:srgbClr val="9999FF"/>
                  </a:outerShdw>
                </a:effectLst>
                <a:latin typeface="Impact" panose="020B0806030902050204" pitchFamily="34" charset="0"/>
              </a:rPr>
              <a:t>Message: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34A2A598-5EAF-9ABA-77D0-909DF289D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
            <a:ext cx="3352800" cy="10858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6565" name="Text Box 5">
            <a:extLst>
              <a:ext uri="{FF2B5EF4-FFF2-40B4-BE49-F238E27FC236}">
                <a16:creationId xmlns:a16="http://schemas.microsoft.com/office/drawing/2014/main" id="{D4293A38-A262-35C3-BD9F-08243B13E367}"/>
              </a:ext>
            </a:extLst>
          </p:cNvPr>
          <p:cNvSpPr txBox="1">
            <a:spLocks noChangeArrowheads="1"/>
          </p:cNvSpPr>
          <p:nvPr/>
        </p:nvSpPr>
        <p:spPr bwMode="auto">
          <a:xfrm>
            <a:off x="1066800" y="2743200"/>
            <a:ext cx="7391400" cy="2327275"/>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t>A prosperous and fair America needs all her citizens ready and able to create and contribute to their maximum.</a:t>
            </a:r>
          </a:p>
        </p:txBody>
      </p:sp>
      <p:sp>
        <p:nvSpPr>
          <p:cNvPr id="66569" name="WordArt 9">
            <a:extLst>
              <a:ext uri="{FF2B5EF4-FFF2-40B4-BE49-F238E27FC236}">
                <a16:creationId xmlns:a16="http://schemas.microsoft.com/office/drawing/2014/main" id="{8234BDDD-07CC-E3D8-ACAA-BB32744BDEC6}"/>
              </a:ext>
            </a:extLst>
          </p:cNvPr>
          <p:cNvSpPr>
            <a:spLocks noChangeArrowheads="1" noChangeShapeType="1" noTextEdit="1"/>
          </p:cNvSpPr>
          <p:nvPr/>
        </p:nvSpPr>
        <p:spPr bwMode="auto">
          <a:xfrm>
            <a:off x="533400" y="1752600"/>
            <a:ext cx="1800225"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FF66"/>
                </a:solidFill>
                <a:effectLst>
                  <a:outerShdw dist="53882" dir="2700000" algn="ctr" rotWithShape="0">
                    <a:srgbClr val="9999FF"/>
                  </a:outerShdw>
                </a:effectLst>
                <a:latin typeface="Impact" panose="020B0806030902050204" pitchFamily="34" charset="0"/>
              </a:rPr>
              <a:t>Message: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additive="base">
                                        <p:cTn id="7" dur="500" fill="hold"/>
                                        <p:tgtEl>
                                          <p:spTgt spid="66565"/>
                                        </p:tgtEl>
                                        <p:attrNameLst>
                                          <p:attrName>ppt_x</p:attrName>
                                        </p:attrNameLst>
                                      </p:cBhvr>
                                      <p:tavLst>
                                        <p:tav tm="0">
                                          <p:val>
                                            <p:strVal val="0-#ppt_w/2"/>
                                          </p:val>
                                        </p:tav>
                                        <p:tav tm="100000">
                                          <p:val>
                                            <p:strVal val="#ppt_x"/>
                                          </p:val>
                                        </p:tav>
                                      </p:tavLst>
                                    </p:anim>
                                    <p:anim calcmode="lin" valueType="num">
                                      <p:cBhvr additive="base">
                                        <p:cTn id="8"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a:extLst>
              <a:ext uri="{FF2B5EF4-FFF2-40B4-BE49-F238E27FC236}">
                <a16:creationId xmlns:a16="http://schemas.microsoft.com/office/drawing/2014/main" id="{08227E4E-103D-DA8B-B533-881101AB6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
            <a:ext cx="3352800" cy="10858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88420" name="Text Box 4">
            <a:extLst>
              <a:ext uri="{FF2B5EF4-FFF2-40B4-BE49-F238E27FC236}">
                <a16:creationId xmlns:a16="http://schemas.microsoft.com/office/drawing/2014/main" id="{5615F42C-5286-0B76-E854-BC86B7534B5C}"/>
              </a:ext>
            </a:extLst>
          </p:cNvPr>
          <p:cNvSpPr txBox="1">
            <a:spLocks noChangeArrowheads="1"/>
          </p:cNvSpPr>
          <p:nvPr/>
        </p:nvSpPr>
        <p:spPr bwMode="auto">
          <a:xfrm>
            <a:off x="1371600" y="2057400"/>
            <a:ext cx="7239000" cy="3300413"/>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What are the implications for education policy?</a:t>
            </a:r>
          </a:p>
          <a:p>
            <a:pPr>
              <a:spcBef>
                <a:spcPct val="50000"/>
              </a:spcBef>
            </a:pPr>
            <a:r>
              <a:rPr lang="en-US" altLang="en-US" sz="3200"/>
              <a:t>…for human rights policy?</a:t>
            </a:r>
          </a:p>
          <a:p>
            <a:pPr>
              <a:spcBef>
                <a:spcPct val="50000"/>
              </a:spcBef>
            </a:pPr>
            <a:r>
              <a:rPr lang="en-US" altLang="en-US" sz="3200"/>
              <a:t>…for urban development policy?</a:t>
            </a:r>
          </a:p>
          <a:p>
            <a:pPr>
              <a:spcBef>
                <a:spcPct val="50000"/>
              </a:spcBef>
            </a:pPr>
            <a:r>
              <a:rPr lang="en-US" altLang="en-US" sz="3200"/>
              <a:t>…for national security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8420"/>
                                        </p:tgtEl>
                                        <p:attrNameLst>
                                          <p:attrName>style.visibility</p:attrName>
                                        </p:attrNameLst>
                                      </p:cBhvr>
                                      <p:to>
                                        <p:strVal val="visible"/>
                                      </p:to>
                                    </p:set>
                                    <p:anim calcmode="lin" valueType="num">
                                      <p:cBhvr additive="base">
                                        <p:cTn id="7" dur="500" fill="hold"/>
                                        <p:tgtEl>
                                          <p:spTgt spid="188420"/>
                                        </p:tgtEl>
                                        <p:attrNameLst>
                                          <p:attrName>ppt_x</p:attrName>
                                        </p:attrNameLst>
                                      </p:cBhvr>
                                      <p:tavLst>
                                        <p:tav tm="0">
                                          <p:val>
                                            <p:strVal val="1+#ppt_w/2"/>
                                          </p:val>
                                        </p:tav>
                                        <p:tav tm="100000">
                                          <p:val>
                                            <p:strVal val="#ppt_x"/>
                                          </p:val>
                                        </p:tav>
                                      </p:tavLst>
                                    </p:anim>
                                    <p:anim calcmode="lin" valueType="num">
                                      <p:cBhvr additive="base">
                                        <p:cTn id="8" dur="500" fill="hold"/>
                                        <p:tgtEl>
                                          <p:spTgt spid="188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818B3432-C9B7-C685-0605-749204CB3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057400"/>
            <a:ext cx="4837113" cy="38814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0115" name="Rectangle 3">
            <a:extLst>
              <a:ext uri="{FF2B5EF4-FFF2-40B4-BE49-F238E27FC236}">
                <a16:creationId xmlns:a16="http://schemas.microsoft.com/office/drawing/2014/main" id="{5B73F796-9058-7E9C-C4BB-043C5C3310D1}"/>
              </a:ext>
            </a:extLst>
          </p:cNvPr>
          <p:cNvSpPr>
            <a:spLocks noGrp="1" noChangeArrowheads="1"/>
          </p:cNvSpPr>
          <p:nvPr>
            <p:ph type="title"/>
          </p:nvPr>
        </p:nvSpPr>
        <p:spPr>
          <a:xfrm>
            <a:off x="1066800" y="685800"/>
            <a:ext cx="7772400" cy="1143000"/>
          </a:xfrm>
        </p:spPr>
        <p:txBody>
          <a:bodyPr/>
          <a:lstStyle/>
          <a:p>
            <a:r>
              <a:rPr lang="en-US" altLang="en-US">
                <a:solidFill>
                  <a:schemeClr val="bg1"/>
                </a:solidFill>
              </a:rPr>
              <a:t>Creativity is our heritage</a:t>
            </a:r>
          </a:p>
        </p:txBody>
      </p:sp>
      <p:pic>
        <p:nvPicPr>
          <p:cNvPr id="90116" name="Picture 4">
            <a:extLst>
              <a:ext uri="{FF2B5EF4-FFF2-40B4-BE49-F238E27FC236}">
                <a16:creationId xmlns:a16="http://schemas.microsoft.com/office/drawing/2014/main" id="{9A32CAD2-AA1C-55A9-D88B-4E1E6E181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478213" cy="474821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90117" name="Picture 5">
            <a:extLst>
              <a:ext uri="{FF2B5EF4-FFF2-40B4-BE49-F238E27FC236}">
                <a16:creationId xmlns:a16="http://schemas.microsoft.com/office/drawing/2014/main" id="{73DAF73D-2B3B-338B-47B3-3E6E5129D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425" y="0"/>
            <a:ext cx="1806575" cy="957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a:extLst>
              <a:ext uri="{FF2B5EF4-FFF2-40B4-BE49-F238E27FC236}">
                <a16:creationId xmlns:a16="http://schemas.microsoft.com/office/drawing/2014/main" id="{C719C021-BE69-C4E8-F891-0566AC76DA8E}"/>
              </a:ext>
            </a:extLst>
          </p:cNvPr>
          <p:cNvSpPr txBox="1">
            <a:spLocks noChangeArrowheads="1"/>
          </p:cNvSpPr>
          <p:nvPr/>
        </p:nvSpPr>
        <p:spPr bwMode="auto">
          <a:xfrm>
            <a:off x="1447800" y="609600"/>
            <a:ext cx="7315200" cy="5006975"/>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latin typeface="Arial" panose="020B0604020202020204" pitchFamily="34" charset="0"/>
                <a:cs typeface="Arial" panose="020B0604020202020204" pitchFamily="34" charset="0"/>
              </a:rPr>
              <a:t>“We hold these truths to be self-evident, that all men are created equal, that they are endowed by their Creator with certain unalienable Rights, that among these are Life, Liberty and the pursuit of Happiness.</a:t>
            </a:r>
            <a:br>
              <a:rPr lang="en-US" altLang="en-US" sz="4000">
                <a:latin typeface="Arial" panose="020B0604020202020204" pitchFamily="34" charset="0"/>
                <a:cs typeface="Arial" panose="020B0604020202020204" pitchFamily="34" charset="0"/>
              </a:rPr>
            </a:br>
            <a:r>
              <a:rPr lang="en-US" altLang="en-US" sz="4000">
                <a:latin typeface="Arial" panose="020B0604020202020204" pitchFamily="34" charset="0"/>
                <a:cs typeface="Arial" panose="020B0604020202020204" pitchFamily="34" charset="0"/>
              </a:rPr>
              <a:t>etc. etc.”</a:t>
            </a:r>
            <a:r>
              <a:rPr lang="en-US" altLang="en-US"/>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a:extLst>
              <a:ext uri="{FF2B5EF4-FFF2-40B4-BE49-F238E27FC236}">
                <a16:creationId xmlns:a16="http://schemas.microsoft.com/office/drawing/2014/main" id="{A1EBFC3E-888C-187B-7F79-AE668734C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
            <a:ext cx="4235450" cy="5800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56675" name="Picture 3">
            <a:extLst>
              <a:ext uri="{FF2B5EF4-FFF2-40B4-BE49-F238E27FC236}">
                <a16:creationId xmlns:a16="http://schemas.microsoft.com/office/drawing/2014/main" id="{2BB37A7D-72C4-1679-C21D-E3F3D1634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2974975" cy="406241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56676" name="Text Box 4">
            <a:extLst>
              <a:ext uri="{FF2B5EF4-FFF2-40B4-BE49-F238E27FC236}">
                <a16:creationId xmlns:a16="http://schemas.microsoft.com/office/drawing/2014/main" id="{9D7C4445-B5E4-407C-5C21-D434177E7934}"/>
              </a:ext>
            </a:extLst>
          </p:cNvPr>
          <p:cNvSpPr txBox="1">
            <a:spLocks noChangeArrowheads="1"/>
          </p:cNvSpPr>
          <p:nvPr/>
        </p:nvSpPr>
        <p:spPr bwMode="auto">
          <a:xfrm>
            <a:off x="1066800" y="5867400"/>
            <a:ext cx="7620000" cy="425450"/>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Tom Crafts reads the Declaration aloud in Boston - July 19, 1776</a:t>
            </a:r>
          </a:p>
        </p:txBody>
      </p:sp>
      <p:pic>
        <p:nvPicPr>
          <p:cNvPr id="156677" name="Picture 5">
            <a:extLst>
              <a:ext uri="{FF2B5EF4-FFF2-40B4-BE49-F238E27FC236}">
                <a16:creationId xmlns:a16="http://schemas.microsoft.com/office/drawing/2014/main" id="{5AD67443-C467-D095-4614-A72145543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28800"/>
            <a:ext cx="2089150" cy="29718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a:extLst>
              <a:ext uri="{FF2B5EF4-FFF2-40B4-BE49-F238E27FC236}">
                <a16:creationId xmlns:a16="http://schemas.microsoft.com/office/drawing/2014/main" id="{98DC10D6-12A7-1CDC-9664-C81706FE3A4A}"/>
              </a:ext>
            </a:extLst>
          </p:cNvPr>
          <p:cNvSpPr txBox="1">
            <a:spLocks noChangeArrowheads="1"/>
          </p:cNvSpPr>
          <p:nvPr/>
        </p:nvSpPr>
        <p:spPr bwMode="auto">
          <a:xfrm>
            <a:off x="609600" y="152400"/>
            <a:ext cx="8153400" cy="6488113"/>
          </a:xfrm>
          <a:prstGeom prst="rect">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latin typeface="Arial" panose="020B0604020202020204" pitchFamily="34" charset="0"/>
                <a:cs typeface="Arial" panose="020B0604020202020204" pitchFamily="34" charset="0"/>
              </a:rPr>
              <a:t>“The bells rang, the privateers fired the forts and batteries, the cannon were discharged, the platoons followed, and every face appeared joyful…After dinner the King’s Arms were taken down from the State House and every vestige of him from every place in which it appeared, and burnt…Thus ends royal Authority in this State…and all the people shall say Amen.”</a:t>
            </a:r>
            <a:endParaRPr lang="en-US" altLang="en-US" sz="3200">
              <a:cs typeface="Times New Roman" panose="02020603050405020304" pitchFamily="18" charset="0"/>
            </a:endParaRPr>
          </a:p>
          <a:p>
            <a:pPr>
              <a:spcBef>
                <a:spcPct val="50000"/>
              </a:spcBef>
            </a:pPr>
            <a:r>
              <a:rPr lang="en-US" altLang="en-US" sz="2000">
                <a:latin typeface="Arial" panose="020B0604020202020204" pitchFamily="34" charset="0"/>
                <a:cs typeface="Arial" panose="020B0604020202020204" pitchFamily="34" charset="0"/>
              </a:rPr>
              <a:t> </a:t>
            </a:r>
          </a:p>
          <a:p>
            <a:pPr>
              <a:spcBef>
                <a:spcPct val="50000"/>
              </a:spcBef>
            </a:pPr>
            <a:endParaRPr lang="en-US" altLang="en-US" sz="2000">
              <a:cs typeface="Times New Roman" panose="02020603050405020304" pitchFamily="18" charset="0"/>
            </a:endParaRPr>
          </a:p>
          <a:p>
            <a:pPr>
              <a:spcBef>
                <a:spcPct val="50000"/>
              </a:spcBef>
            </a:pPr>
            <a:r>
              <a:rPr lang="en-US" altLang="en-US" sz="2000">
                <a:latin typeface="Arial" panose="020B0604020202020204" pitchFamily="34" charset="0"/>
                <a:cs typeface="Arial" panose="020B0604020202020204" pitchFamily="34" charset="0"/>
              </a:rPr>
              <a:t>Abigail Adams letter to John describing Tom Crafts, a house painter, reading of the Declaration of Independence aloud on July 19, 1776 from small balcony in front of the Massachusetts State House, Boston.</a:t>
            </a:r>
            <a:endParaRPr lang="en-US" altLang="en-US" sz="200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10121</TotalTime>
  <Words>1618</Words>
  <Application>Microsoft Office PowerPoint</Application>
  <PresentationFormat>On-screen Show (4:3)</PresentationFormat>
  <Paragraphs>194</Paragraphs>
  <Slides>58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 Unicode MS</vt:lpstr>
      <vt:lpstr>Arial</vt:lpstr>
      <vt:lpstr>Times New Roman</vt:lpstr>
      <vt:lpstr>Comic Sans MS</vt:lpstr>
      <vt:lpstr>Curlz MT</vt:lpstr>
      <vt:lpstr>Todds Manuscript</vt:lpstr>
      <vt:lpstr>Poor Richard</vt:lpstr>
      <vt:lpstr>Bookman Old Style</vt:lpstr>
      <vt:lpstr>Blackadder ITC</vt:lpstr>
      <vt:lpstr>Default Design</vt:lpstr>
      <vt:lpstr>“The Politics of Creativity”  December 7, 2005 Tom Tresser</vt:lpstr>
      <vt:lpstr>PowerPoint Presentation</vt:lpstr>
      <vt:lpstr>PowerPoint Presentation</vt:lpstr>
      <vt:lpstr>PowerPoint Presentation</vt:lpstr>
      <vt:lpstr>Why mastery of creativity makes for winning politics…</vt:lpstr>
      <vt:lpstr>Creativity is our heritage</vt:lpstr>
      <vt:lpstr>PowerPoint Presentation</vt:lpstr>
      <vt:lpstr>PowerPoint Presentation</vt:lpstr>
      <vt:lpstr>PowerPoint Presentation</vt:lpstr>
      <vt:lpstr>PowerPoint Presentation</vt:lpstr>
      <vt:lpstr>Creativity is our promise</vt:lpstr>
      <vt:lpstr>Creativity drives our economy</vt:lpstr>
      <vt:lpstr>Creativity and the economy</vt:lpstr>
      <vt:lpstr>PowerPoint Presentation</vt:lpstr>
      <vt:lpstr>Creativity in business</vt:lpstr>
      <vt:lpstr>PowerPoint Presentation</vt:lpstr>
      <vt:lpstr>PowerPoint Presentation</vt:lpstr>
      <vt:lpstr>PowerPoint Presentation</vt:lpstr>
      <vt:lpstr>PowerPoint Presentation</vt:lpstr>
      <vt:lpstr>PowerPoint Presentation</vt:lpstr>
      <vt:lpstr>PowerPoint Presentation</vt:lpstr>
      <vt:lpstr>Rise of Creative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Champion creativity/ Defend against threats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Passionate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Tresser</dc:creator>
  <cp:lastModifiedBy>Tom Tresser</cp:lastModifiedBy>
  <cp:revision>354</cp:revision>
  <cp:lastPrinted>2025-10-31T21:09:57Z</cp:lastPrinted>
  <dcterms:created xsi:type="dcterms:W3CDTF">2004-06-09T23:07:12Z</dcterms:created>
  <dcterms:modified xsi:type="dcterms:W3CDTF">2025-11-01T03:29:52Z</dcterms:modified>
</cp:coreProperties>
</file>